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338" r:id="rId3"/>
    <p:sldId id="346" r:id="rId4"/>
    <p:sldId id="299" r:id="rId5"/>
    <p:sldId id="347" r:id="rId6"/>
    <p:sldId id="348" r:id="rId7"/>
    <p:sldId id="349" r:id="rId8"/>
    <p:sldId id="342" r:id="rId9"/>
    <p:sldId id="343" r:id="rId10"/>
    <p:sldId id="344" r:id="rId11"/>
    <p:sldId id="352" r:id="rId12"/>
    <p:sldId id="353" r:id="rId13"/>
    <p:sldId id="358" r:id="rId14"/>
    <p:sldId id="350" r:id="rId15"/>
    <p:sldId id="364" r:id="rId16"/>
    <p:sldId id="345" r:id="rId17"/>
    <p:sldId id="360" r:id="rId18"/>
    <p:sldId id="361" r:id="rId19"/>
    <p:sldId id="362" r:id="rId20"/>
    <p:sldId id="354" r:id="rId21"/>
    <p:sldId id="337" r:id="rId22"/>
    <p:sldId id="365" r:id="rId23"/>
    <p:sldId id="36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C997"/>
    <a:srgbClr val="CE9EE8"/>
    <a:srgbClr val="CD525C"/>
    <a:srgbClr val="F31AA7"/>
    <a:srgbClr val="50F326"/>
    <a:srgbClr val="9FF355"/>
    <a:srgbClr val="F3AE7D"/>
    <a:srgbClr val="2E80E1"/>
    <a:srgbClr val="E3CF8D"/>
    <a:srgbClr val="AC4E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0718"/>
    <p:restoredTop sz="95666"/>
  </p:normalViewPr>
  <p:slideViewPr>
    <p:cSldViewPr snapToGrid="0" snapToObjects="1">
      <p:cViewPr varScale="1">
        <p:scale>
          <a:sx n="65" d="100"/>
          <a:sy n="65" d="100"/>
        </p:scale>
        <p:origin x="224" y="8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874E0A9-5B53-46BD-9916-F4810AB4AC14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CCEF0AA-E861-4931-97B6-361DDC3AD531}">
      <dgm:prSet custT="1"/>
      <dgm:spPr/>
      <dgm:t>
        <a:bodyPr/>
        <a:lstStyle/>
        <a:p>
          <a:r>
            <a:rPr lang="en-GB" sz="2800" b="1" dirty="0"/>
            <a:t>What is Zionism? What did 19C and early 20C Zionists want? </a:t>
          </a:r>
          <a:endParaRPr lang="en-US" sz="2800" b="1" dirty="0"/>
        </a:p>
      </dgm:t>
    </dgm:pt>
    <dgm:pt modelId="{289D98DA-3CCE-4685-B4EB-78FAA68BCFA5}" type="parTrans" cxnId="{BBB2585B-E2BB-4EF0-A698-35C0D43CE32E}">
      <dgm:prSet/>
      <dgm:spPr/>
      <dgm:t>
        <a:bodyPr/>
        <a:lstStyle/>
        <a:p>
          <a:endParaRPr lang="en-US" sz="2400"/>
        </a:p>
      </dgm:t>
    </dgm:pt>
    <dgm:pt modelId="{4D5E4128-72ED-4485-910D-97A5B2AED063}" type="sibTrans" cxnId="{BBB2585B-E2BB-4EF0-A698-35C0D43CE32E}">
      <dgm:prSet/>
      <dgm:spPr/>
      <dgm:t>
        <a:bodyPr/>
        <a:lstStyle/>
        <a:p>
          <a:endParaRPr lang="en-US" sz="2400"/>
        </a:p>
      </dgm:t>
    </dgm:pt>
    <dgm:pt modelId="{F6F00D75-3425-41F4-A870-5104168F2B44}">
      <dgm:prSet custT="1"/>
      <dgm:spPr/>
      <dgm:t>
        <a:bodyPr/>
        <a:lstStyle/>
        <a:p>
          <a:r>
            <a:rPr lang="en-GB" sz="2800" b="1" dirty="0"/>
            <a:t>What did Palestinian nationalists want at this time?</a:t>
          </a:r>
          <a:endParaRPr lang="en-US" sz="2800" b="1" dirty="0"/>
        </a:p>
      </dgm:t>
    </dgm:pt>
    <dgm:pt modelId="{4E9A0184-A349-4DF6-A0E8-83FF8C9B31BA}" type="parTrans" cxnId="{574E50B1-A617-4A8D-B927-585711A6AA62}">
      <dgm:prSet/>
      <dgm:spPr/>
      <dgm:t>
        <a:bodyPr/>
        <a:lstStyle/>
        <a:p>
          <a:endParaRPr lang="en-US" sz="2400"/>
        </a:p>
      </dgm:t>
    </dgm:pt>
    <dgm:pt modelId="{AC6DED6D-9ACA-4943-893C-4591EA87615C}" type="sibTrans" cxnId="{574E50B1-A617-4A8D-B927-585711A6AA62}">
      <dgm:prSet/>
      <dgm:spPr/>
      <dgm:t>
        <a:bodyPr/>
        <a:lstStyle/>
        <a:p>
          <a:endParaRPr lang="en-US" sz="2400"/>
        </a:p>
      </dgm:t>
    </dgm:pt>
    <dgm:pt modelId="{D85BE1FB-221E-F445-9BA6-9DFB202A9F85}" type="pres">
      <dgm:prSet presAssocID="{D874E0A9-5B53-46BD-9916-F4810AB4AC14}" presName="vert0" presStyleCnt="0">
        <dgm:presLayoutVars>
          <dgm:dir/>
          <dgm:animOne val="branch"/>
          <dgm:animLvl val="lvl"/>
        </dgm:presLayoutVars>
      </dgm:prSet>
      <dgm:spPr/>
    </dgm:pt>
    <dgm:pt modelId="{9951C25F-F27A-D246-A229-1F86A0D253DC}" type="pres">
      <dgm:prSet presAssocID="{1CCEF0AA-E861-4931-97B6-361DDC3AD531}" presName="thickLine" presStyleLbl="alignNode1" presStyleIdx="0" presStyleCnt="2"/>
      <dgm:spPr/>
    </dgm:pt>
    <dgm:pt modelId="{C541945C-5A4B-584C-9E7F-E9527560AE6D}" type="pres">
      <dgm:prSet presAssocID="{1CCEF0AA-E861-4931-97B6-361DDC3AD531}" presName="horz1" presStyleCnt="0"/>
      <dgm:spPr/>
    </dgm:pt>
    <dgm:pt modelId="{302AB01C-CF07-664B-9D98-B8BA943EA386}" type="pres">
      <dgm:prSet presAssocID="{1CCEF0AA-E861-4931-97B6-361DDC3AD531}" presName="tx1" presStyleLbl="revTx" presStyleIdx="0" presStyleCnt="2" custLinFactNeighborX="-311" custLinFactNeighborY="-4866"/>
      <dgm:spPr/>
    </dgm:pt>
    <dgm:pt modelId="{5458240A-BA05-164E-BBA1-4B89C4DC46BC}" type="pres">
      <dgm:prSet presAssocID="{1CCEF0AA-E861-4931-97B6-361DDC3AD531}" presName="vert1" presStyleCnt="0"/>
      <dgm:spPr/>
    </dgm:pt>
    <dgm:pt modelId="{345F7FC2-233D-5C49-8146-CC8389D98480}" type="pres">
      <dgm:prSet presAssocID="{F6F00D75-3425-41F4-A870-5104168F2B44}" presName="thickLine" presStyleLbl="alignNode1" presStyleIdx="1" presStyleCnt="2" custLinFactNeighborX="-4" custLinFactNeighborY="705"/>
      <dgm:spPr/>
    </dgm:pt>
    <dgm:pt modelId="{0C109EAF-3273-CE41-8C2D-26C02F619583}" type="pres">
      <dgm:prSet presAssocID="{F6F00D75-3425-41F4-A870-5104168F2B44}" presName="horz1" presStyleCnt="0"/>
      <dgm:spPr/>
    </dgm:pt>
    <dgm:pt modelId="{9F9B720C-0435-ED40-B903-5BA68BD8A455}" type="pres">
      <dgm:prSet presAssocID="{F6F00D75-3425-41F4-A870-5104168F2B44}" presName="tx1" presStyleLbl="revTx" presStyleIdx="1" presStyleCnt="2" custScaleY="71734" custLinFactNeighborY="19102"/>
      <dgm:spPr/>
    </dgm:pt>
    <dgm:pt modelId="{115C0B05-B7F0-F04B-81C7-D18952C7FFBB}" type="pres">
      <dgm:prSet presAssocID="{F6F00D75-3425-41F4-A870-5104168F2B44}" presName="vert1" presStyleCnt="0"/>
      <dgm:spPr/>
    </dgm:pt>
  </dgm:ptLst>
  <dgm:cxnLst>
    <dgm:cxn modelId="{6AA02D2C-B823-9149-B47A-14E33F14D919}" type="presOf" srcId="{D874E0A9-5B53-46BD-9916-F4810AB4AC14}" destId="{D85BE1FB-221E-F445-9BA6-9DFB202A9F85}" srcOrd="0" destOrd="0" presId="urn:microsoft.com/office/officeart/2008/layout/LinedList"/>
    <dgm:cxn modelId="{BBB2585B-E2BB-4EF0-A698-35C0D43CE32E}" srcId="{D874E0A9-5B53-46BD-9916-F4810AB4AC14}" destId="{1CCEF0AA-E861-4931-97B6-361DDC3AD531}" srcOrd="0" destOrd="0" parTransId="{289D98DA-3CCE-4685-B4EB-78FAA68BCFA5}" sibTransId="{4D5E4128-72ED-4485-910D-97A5B2AED063}"/>
    <dgm:cxn modelId="{63A77187-F871-DF43-90F0-70856E56A201}" type="presOf" srcId="{1CCEF0AA-E861-4931-97B6-361DDC3AD531}" destId="{302AB01C-CF07-664B-9D98-B8BA943EA386}" srcOrd="0" destOrd="0" presId="urn:microsoft.com/office/officeart/2008/layout/LinedList"/>
    <dgm:cxn modelId="{5A0AE6A2-1ACB-A045-BD7C-CFBC157BA8B9}" type="presOf" srcId="{F6F00D75-3425-41F4-A870-5104168F2B44}" destId="{9F9B720C-0435-ED40-B903-5BA68BD8A455}" srcOrd="0" destOrd="0" presId="urn:microsoft.com/office/officeart/2008/layout/LinedList"/>
    <dgm:cxn modelId="{574E50B1-A617-4A8D-B927-585711A6AA62}" srcId="{D874E0A9-5B53-46BD-9916-F4810AB4AC14}" destId="{F6F00D75-3425-41F4-A870-5104168F2B44}" srcOrd="1" destOrd="0" parTransId="{4E9A0184-A349-4DF6-A0E8-83FF8C9B31BA}" sibTransId="{AC6DED6D-9ACA-4943-893C-4591EA87615C}"/>
    <dgm:cxn modelId="{5834958C-7CD4-A747-B08D-8CB162D08850}" type="presParOf" srcId="{D85BE1FB-221E-F445-9BA6-9DFB202A9F85}" destId="{9951C25F-F27A-D246-A229-1F86A0D253DC}" srcOrd="0" destOrd="0" presId="urn:microsoft.com/office/officeart/2008/layout/LinedList"/>
    <dgm:cxn modelId="{3FA1443C-C076-404C-A102-2E5B26BA8B66}" type="presParOf" srcId="{D85BE1FB-221E-F445-9BA6-9DFB202A9F85}" destId="{C541945C-5A4B-584C-9E7F-E9527560AE6D}" srcOrd="1" destOrd="0" presId="urn:microsoft.com/office/officeart/2008/layout/LinedList"/>
    <dgm:cxn modelId="{5C1F7877-DA7E-1D4F-B0B3-C9987DD841D5}" type="presParOf" srcId="{C541945C-5A4B-584C-9E7F-E9527560AE6D}" destId="{302AB01C-CF07-664B-9D98-B8BA943EA386}" srcOrd="0" destOrd="0" presId="urn:microsoft.com/office/officeart/2008/layout/LinedList"/>
    <dgm:cxn modelId="{8240BA3D-1516-314D-805B-7112E4726945}" type="presParOf" srcId="{C541945C-5A4B-584C-9E7F-E9527560AE6D}" destId="{5458240A-BA05-164E-BBA1-4B89C4DC46BC}" srcOrd="1" destOrd="0" presId="urn:microsoft.com/office/officeart/2008/layout/LinedList"/>
    <dgm:cxn modelId="{A9C94D5F-2615-B646-A684-09B416971504}" type="presParOf" srcId="{D85BE1FB-221E-F445-9BA6-9DFB202A9F85}" destId="{345F7FC2-233D-5C49-8146-CC8389D98480}" srcOrd="2" destOrd="0" presId="urn:microsoft.com/office/officeart/2008/layout/LinedList"/>
    <dgm:cxn modelId="{FFD3DFA1-FE67-DA4D-A3D7-6A0EAEB87A7D}" type="presParOf" srcId="{D85BE1FB-221E-F445-9BA6-9DFB202A9F85}" destId="{0C109EAF-3273-CE41-8C2D-26C02F619583}" srcOrd="3" destOrd="0" presId="urn:microsoft.com/office/officeart/2008/layout/LinedList"/>
    <dgm:cxn modelId="{D85B1D5F-EBB3-F744-A63F-53AC25E1BAEA}" type="presParOf" srcId="{0C109EAF-3273-CE41-8C2D-26C02F619583}" destId="{9F9B720C-0435-ED40-B903-5BA68BD8A455}" srcOrd="0" destOrd="0" presId="urn:microsoft.com/office/officeart/2008/layout/LinedList"/>
    <dgm:cxn modelId="{DB901CD2-62F8-CF41-B611-4D9AA8E50977}" type="presParOf" srcId="{0C109EAF-3273-CE41-8C2D-26C02F619583}" destId="{115C0B05-B7F0-F04B-81C7-D18952C7FFB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51C25F-F27A-D246-A229-1F86A0D253DC}">
      <dsp:nvSpPr>
        <dsp:cNvPr id="0" name=""/>
        <dsp:cNvSpPr/>
      </dsp:nvSpPr>
      <dsp:spPr>
        <a:xfrm>
          <a:off x="0" y="1099"/>
          <a:ext cx="734078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2AB01C-CF07-664B-9D98-B8BA943EA386}">
      <dsp:nvSpPr>
        <dsp:cNvPr id="0" name=""/>
        <dsp:cNvSpPr/>
      </dsp:nvSpPr>
      <dsp:spPr>
        <a:xfrm>
          <a:off x="0" y="0"/>
          <a:ext cx="7340782" cy="28171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b="1" kern="1200" dirty="0"/>
            <a:t>What is Zionism? What did 19C and early 20C Zionists want? </a:t>
          </a:r>
          <a:endParaRPr lang="en-US" sz="2800" b="1" kern="1200" dirty="0"/>
        </a:p>
      </dsp:txBody>
      <dsp:txXfrm>
        <a:off x="0" y="0"/>
        <a:ext cx="7340782" cy="2817117"/>
      </dsp:txXfrm>
    </dsp:sp>
    <dsp:sp modelId="{345F7FC2-233D-5C49-8146-CC8389D98480}">
      <dsp:nvSpPr>
        <dsp:cNvPr id="0" name=""/>
        <dsp:cNvSpPr/>
      </dsp:nvSpPr>
      <dsp:spPr>
        <a:xfrm>
          <a:off x="0" y="2832464"/>
          <a:ext cx="7340782" cy="0"/>
        </a:xfrm>
        <a:prstGeom prst="line">
          <a:avLst/>
        </a:prstGeom>
        <a:solidFill>
          <a:schemeClr val="accent2">
            <a:hueOff val="-838123"/>
            <a:satOff val="-9658"/>
            <a:lumOff val="2159"/>
            <a:alphaOff val="0"/>
          </a:schemeClr>
        </a:solidFill>
        <a:ln w="12700" cap="flat" cmpd="sng" algn="ctr">
          <a:solidFill>
            <a:schemeClr val="accent2">
              <a:hueOff val="-838123"/>
              <a:satOff val="-9658"/>
              <a:lumOff val="215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9B720C-0435-ED40-B903-5BA68BD8A455}">
      <dsp:nvSpPr>
        <dsp:cNvPr id="0" name=""/>
        <dsp:cNvSpPr/>
      </dsp:nvSpPr>
      <dsp:spPr>
        <a:xfrm>
          <a:off x="0" y="2819317"/>
          <a:ext cx="7340782" cy="20208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b="1" kern="1200" dirty="0"/>
            <a:t>What did Palestinian nationalists want at this time?</a:t>
          </a:r>
          <a:endParaRPr lang="en-US" sz="2800" b="1" kern="1200" dirty="0"/>
        </a:p>
      </dsp:txBody>
      <dsp:txXfrm>
        <a:off x="0" y="2819317"/>
        <a:ext cx="7340782" cy="20208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9EC65-D045-5B45-9D28-97E476924B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F0C3CC-7BE2-0B42-9F57-8715DB4BC2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9412AA-9D1E-D840-8083-A73503D55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8795D-0D20-4C49-BE12-FDA5D63249BF}" type="datetimeFigureOut">
              <a:rPr lang="en-GB" smtClean="0"/>
              <a:t>08/10/2021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6A4086-5B42-8F42-8D85-12C11ACF0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1385A9-E174-3446-B780-1CD2537B2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872B3-DE42-2C4A-ADA7-5B2379D7EC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0127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29B1D-FA08-6041-88D8-5F5C1BA99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6E3A3A-633B-ED40-AE09-9A14585207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167FE6-4087-9A48-AFF7-9D84CCA86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8795D-0D20-4C49-BE12-FDA5D63249BF}" type="datetimeFigureOut">
              <a:rPr lang="en-GB" smtClean="0"/>
              <a:t>08/10/2021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A501AF-52F4-7646-A4BB-DA42D973B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BA3E9A-CA39-2544-BB92-436202F46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872B3-DE42-2C4A-ADA7-5B2379D7EC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4541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3539F3-5BA4-5744-ADC1-72A2F0E22F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A66A6F-8598-2C46-94E5-386C189CDA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65A8B9-D2F9-9844-BDDA-FD774D47B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8795D-0D20-4C49-BE12-FDA5D63249BF}" type="datetimeFigureOut">
              <a:rPr lang="en-GB" smtClean="0"/>
              <a:t>08/10/2021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3F8ECF-1A20-1A4B-9B20-870382E77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3C2803-0D3C-E641-8140-770EC1AF9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872B3-DE42-2C4A-ADA7-5B2379D7EC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038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2B541-3209-7644-8FBF-6DC9A8279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5A6314-7062-F948-97EC-0F09872E2A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D73481-1925-7044-AA66-484426618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8795D-0D20-4C49-BE12-FDA5D63249BF}" type="datetimeFigureOut">
              <a:rPr lang="en-GB" smtClean="0"/>
              <a:t>08/10/2021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93FEF9-B0C5-3046-AAC3-453D937F0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644B7C-B2F4-3147-9A1F-89D6B38C1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872B3-DE42-2C4A-ADA7-5B2379D7EC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8712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1A252-1558-634B-9B69-DEB21594F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140946-EC4C-9B41-BB19-56B97EACB9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51B82B-EC9C-034F-A6D6-B4C2FC52A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8795D-0D20-4C49-BE12-FDA5D63249BF}" type="datetimeFigureOut">
              <a:rPr lang="en-GB" smtClean="0"/>
              <a:t>08/10/2021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9980F1-A760-B944-AA2A-993C1F9AF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2A8544-BD81-0F49-89D6-7A086EFF7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872B3-DE42-2C4A-ADA7-5B2379D7EC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8398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B0925-6131-9643-8B51-D4F423EF9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D0BE7C-3071-BB45-BBE9-7C963DA350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EDBF17-C356-924E-BAF4-75EFE3D757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BC2BC5-7E07-724A-8645-B6C5C208D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8795D-0D20-4C49-BE12-FDA5D63249BF}" type="datetimeFigureOut">
              <a:rPr lang="en-GB" smtClean="0"/>
              <a:t>08/10/2021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DAFDDF-15BC-7443-ADBB-564EEE9A9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96117C-01C0-9C48-B866-5215D95FA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872B3-DE42-2C4A-ADA7-5B2379D7EC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4623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E6504-DF04-5945-97FE-11E529BFE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04807A-59F3-C242-9E64-3897B3BAF5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6F9145-C06F-9041-8B09-07E3A064AE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F0D453-8F84-C34D-9710-A599CD6D53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A3AAF3-4E45-7C4C-8971-0007576BA6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563A20-6E70-8947-A2C4-FC0167C8A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8795D-0D20-4C49-BE12-FDA5D63249BF}" type="datetimeFigureOut">
              <a:rPr lang="en-GB" smtClean="0"/>
              <a:t>08/10/2021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EC9B11-52A4-F149-87D1-30320B275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774E80-2840-354D-8B88-22859E913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872B3-DE42-2C4A-ADA7-5B2379D7EC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2671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A4E14-1AC9-134E-A07B-6639ACBB5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0C254E-9C50-1E41-A9F9-35D6DC302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8795D-0D20-4C49-BE12-FDA5D63249BF}" type="datetimeFigureOut">
              <a:rPr lang="en-GB" smtClean="0"/>
              <a:t>08/10/2021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0C6FBC-26AE-3D40-B25C-2449E94D8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7CB2B3-AA67-2744-A46F-FE68EF4F7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872B3-DE42-2C4A-ADA7-5B2379D7EC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7389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23988D-7ED3-3D48-AC32-364A07244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8795D-0D20-4C49-BE12-FDA5D63249BF}" type="datetimeFigureOut">
              <a:rPr lang="en-GB" smtClean="0"/>
              <a:t>08/10/2021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4C7A9A-6528-5B45-BB07-1E461E067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C42ACB-9BA0-534E-917A-435821AA8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872B3-DE42-2C4A-ADA7-5B2379D7EC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348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C081E-7344-E340-B474-13F36A628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A9690D-1A10-3145-9AD0-D96091921E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E5E461-0BDF-2C46-9E48-7D4F423CCA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8A940E-1F97-D347-8023-3DB939BDE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8795D-0D20-4C49-BE12-FDA5D63249BF}" type="datetimeFigureOut">
              <a:rPr lang="en-GB" smtClean="0"/>
              <a:t>08/10/2021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E90843-F1FC-AD40-AB2B-1762CEDB9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894E6E-09C5-5F40-9DC5-43C1E9088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872B3-DE42-2C4A-ADA7-5B2379D7EC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8185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98B13-737C-DA41-8024-27FFC2BF1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D01935-638C-B743-AE22-6FB78C8C66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175500-CBB8-694F-A462-087520B7DF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A3B777-686A-A743-B1F5-ADA40B3BE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8795D-0D20-4C49-BE12-FDA5D63249BF}" type="datetimeFigureOut">
              <a:rPr lang="en-GB" smtClean="0"/>
              <a:t>08/10/2021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66A42C-AE70-B346-8EDD-8C699BEAB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8E6D98-ACB2-3044-AB39-9B7AF96EB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872B3-DE42-2C4A-ADA7-5B2379D7EC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6090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59DEAC-F451-5947-A8FB-D0EB8B94D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232217-0394-FE4E-B0E4-DDC0CE1FAB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EEDA50-A67A-1F47-9849-9E0AC4EB0E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38795D-0D20-4C49-BE12-FDA5D63249BF}" type="datetimeFigureOut">
              <a:rPr lang="en-GB" smtClean="0"/>
              <a:t>08/10/2021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96BB5C-36E5-F441-B4D0-460E504B0F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06EEB-6D19-6343-8A6E-BA76258BDD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6872B3-DE42-2C4A-ADA7-5B2379D7EC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8499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https://collection.nam.ac.uk/images/960/135000-135999/135352.jp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Tz7JJcO-rWw?feature=oembed" TargetMode="External"/><Relationship Id="rId5" Type="http://schemas.openxmlformats.org/officeDocument/2006/relationships/image" Target="https://collection.nam.ac.uk/images/960/135000-135999/135352.jpg" TargetMode="External"/><Relationship Id="rId4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1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6.jpeg"/><Relationship Id="rId4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https://c8.alamy.com/comp/KJX92G/theodor-herzl-addressing-the-first-or-second-zionist-congress-in-basel-KJX92G.jpg" TargetMode="Externa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gif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7" name="Rectangle 133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3C4202-96B2-E249-B826-FD1D133BE9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0338" y="640080"/>
            <a:ext cx="3734014" cy="3566160"/>
          </a:xfrm>
        </p:spPr>
        <p:txBody>
          <a:bodyPr anchor="b">
            <a:normAutofit/>
          </a:bodyPr>
          <a:lstStyle/>
          <a:p>
            <a:pPr algn="l"/>
            <a:r>
              <a:rPr lang="en-GB" sz="4600" b="1" dirty="0"/>
              <a:t>Why did Britain govern Palestine-Israel between 1920 and 1948?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FC043B-87A1-D14A-8D7E-65D0EEBF36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0339" y="4636008"/>
            <a:ext cx="3734014" cy="1572768"/>
          </a:xfrm>
        </p:spPr>
        <p:txBody>
          <a:bodyPr>
            <a:normAutofit/>
          </a:bodyPr>
          <a:lstStyle/>
          <a:p>
            <a:pPr algn="l"/>
            <a:r>
              <a:rPr lang="en-GB" sz="4000" dirty="0"/>
              <a:t>Lesson 4</a:t>
            </a:r>
          </a:p>
        </p:txBody>
      </p:sp>
      <p:sp>
        <p:nvSpPr>
          <p:cNvPr id="1028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5" name="Picture 4" descr="General Sir Edmund Allenby entering Jerusalem, 11 December 1917">
            <a:extLst>
              <a:ext uri="{FF2B5EF4-FFF2-40B4-BE49-F238E27FC236}">
                <a16:creationId xmlns:a16="http://schemas.microsoft.com/office/drawing/2014/main" id="{403A952A-FBDC-0F46-BCBD-7E9ED7D620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9B3524F6-6AB5-5941-B546-B7968CDE7A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-1"/>
            <a:ext cx="2765002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69584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63AAB3-7636-D64F-BCAF-AE612CB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036" y="370098"/>
            <a:ext cx="10515600" cy="1325563"/>
          </a:xfrm>
        </p:spPr>
        <p:txBody>
          <a:bodyPr>
            <a:normAutofit/>
          </a:bodyPr>
          <a:lstStyle/>
          <a:p>
            <a:r>
              <a:rPr lang="en-GB" sz="5400" dirty="0">
                <a:solidFill>
                  <a:schemeClr val="accent3"/>
                </a:solidFill>
              </a:rPr>
              <a:t>The Mandates system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17759E-D4B5-414E-9586-B65C8266D9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043" y="1846410"/>
            <a:ext cx="11675165" cy="4251960"/>
          </a:xfrm>
        </p:spPr>
        <p:txBody>
          <a:bodyPr lIns="90000">
            <a:noAutofit/>
          </a:bodyPr>
          <a:lstStyle/>
          <a:p>
            <a:r>
              <a:rPr lang="en-GB" sz="2000" dirty="0"/>
              <a:t>This was the idea that the territories of the former German and Ottoman empires, including </a:t>
            </a:r>
            <a:r>
              <a:rPr lang="en-GB" sz="2000" dirty="0">
                <a:solidFill>
                  <a:srgbClr val="CE9EE8"/>
                </a:solidFill>
              </a:rPr>
              <a:t>Palestine-Israel</a:t>
            </a:r>
            <a:r>
              <a:rPr lang="en-GB" sz="2000" dirty="0"/>
              <a:t>, would be governed by the victorious powers of WWI until the League of Nations deemed that they were ready to govern themselves </a:t>
            </a:r>
          </a:p>
          <a:p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r>
              <a:rPr lang="en-GB" sz="2000" dirty="0"/>
              <a:t>The territories of the former German and Ottoman empires were divided into three groups:</a:t>
            </a:r>
          </a:p>
          <a:p>
            <a:pPr lvl="1"/>
            <a:r>
              <a:rPr lang="en-GB" sz="2000" b="1" dirty="0"/>
              <a:t>Class A Mandates </a:t>
            </a:r>
            <a:r>
              <a:rPr lang="en-GB" sz="2000" dirty="0"/>
              <a:t>(their independence was recognised but they would still be under British or French control): </a:t>
            </a:r>
            <a:r>
              <a:rPr lang="en-GB" sz="2000" dirty="0">
                <a:solidFill>
                  <a:schemeClr val="accent5"/>
                </a:solidFill>
              </a:rPr>
              <a:t>Iraq, Syria, Lebanon, Palestine-Israel</a:t>
            </a:r>
          </a:p>
          <a:p>
            <a:pPr lvl="1"/>
            <a:r>
              <a:rPr lang="en-GB" sz="2000" b="1" dirty="0"/>
              <a:t>Class B Mandates </a:t>
            </a:r>
            <a:r>
              <a:rPr lang="en-GB" sz="2000" dirty="0"/>
              <a:t>(the Allies were directly responsible for the administration of these territories): </a:t>
            </a:r>
            <a:r>
              <a:rPr lang="en-GB" sz="2000" dirty="0">
                <a:solidFill>
                  <a:schemeClr val="accent5"/>
                </a:solidFill>
              </a:rPr>
              <a:t>Tanganyika, parts of Togoland and the Cameroons, Ruanda-Urundi  </a:t>
            </a:r>
          </a:p>
          <a:p>
            <a:pPr lvl="1"/>
            <a:r>
              <a:rPr lang="en-GB" sz="2000" b="1" dirty="0"/>
              <a:t>Class C Mandates </a:t>
            </a:r>
            <a:r>
              <a:rPr lang="en-GB" sz="2000" dirty="0"/>
              <a:t>(to be administered as part of Allied territory): </a:t>
            </a:r>
            <a:r>
              <a:rPr lang="en-GB" sz="2000" dirty="0">
                <a:solidFill>
                  <a:schemeClr val="accent5"/>
                </a:solidFill>
              </a:rPr>
              <a:t>South West Africa, New Guinea, Western Samoa, the islands north of the Equator in the western Pacific, Nauru </a:t>
            </a:r>
          </a:p>
          <a:p>
            <a:r>
              <a:rPr lang="en-GB" sz="2000" dirty="0"/>
              <a:t>Mandates were meant to be </a:t>
            </a:r>
            <a:r>
              <a:rPr lang="en-GB" sz="2000" dirty="0">
                <a:solidFill>
                  <a:schemeClr val="accent1"/>
                </a:solidFill>
              </a:rPr>
              <a:t>fairer than colonies </a:t>
            </a:r>
            <a:r>
              <a:rPr lang="en-GB" sz="2000" dirty="0"/>
              <a:t>because the governing power was </a:t>
            </a:r>
            <a:r>
              <a:rPr lang="en-GB" sz="2000" dirty="0">
                <a:solidFill>
                  <a:schemeClr val="accent1"/>
                </a:solidFill>
              </a:rPr>
              <a:t>responsible</a:t>
            </a:r>
            <a:r>
              <a:rPr lang="en-GB" sz="2000" dirty="0"/>
              <a:t> to the League of Nations, and ultimately the aim was for the territory to achieve </a:t>
            </a:r>
            <a:r>
              <a:rPr lang="en-GB" sz="2000" dirty="0">
                <a:solidFill>
                  <a:schemeClr val="accent1"/>
                </a:solidFill>
              </a:rPr>
              <a:t>self-determination</a:t>
            </a:r>
            <a:r>
              <a:rPr lang="en-GB" sz="2000" dirty="0"/>
              <a:t> so </a:t>
            </a:r>
            <a:r>
              <a:rPr lang="en-GB" sz="2000" b="1" dirty="0">
                <a:solidFill>
                  <a:schemeClr val="accent1"/>
                </a:solidFill>
              </a:rPr>
              <a:t>govern itself</a:t>
            </a:r>
            <a:r>
              <a:rPr lang="en-GB" sz="2000" dirty="0"/>
              <a:t>. In reality, however, Mandates were still </a:t>
            </a:r>
            <a:r>
              <a:rPr lang="en-GB" sz="2000" dirty="0">
                <a:solidFill>
                  <a:schemeClr val="accent1"/>
                </a:solidFill>
              </a:rPr>
              <a:t>quite colonial in nature, </a:t>
            </a:r>
            <a:r>
              <a:rPr lang="en-GB" sz="2000" dirty="0"/>
              <a:t>as we’ll see in the example of Palestine-Israel…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4E831E-D5CE-8F48-AB62-B9BBA80AAD66}"/>
              </a:ext>
            </a:extLst>
          </p:cNvPr>
          <p:cNvSpPr txBox="1"/>
          <p:nvPr/>
        </p:nvSpPr>
        <p:spPr>
          <a:xfrm>
            <a:off x="1549510" y="2915359"/>
            <a:ext cx="1570583" cy="369332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accent1"/>
                </a:solidFill>
                <a:latin typeface="Courier" pitchFamily="2" charset="0"/>
              </a:rPr>
              <a:t>Mandate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54291E-B23B-B642-8DE0-3EA5D2F10265}"/>
              </a:ext>
            </a:extLst>
          </p:cNvPr>
          <p:cNvSpPr txBox="1"/>
          <p:nvPr/>
        </p:nvSpPr>
        <p:spPr>
          <a:xfrm>
            <a:off x="4495616" y="2793818"/>
            <a:ext cx="6565634" cy="738664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accent3"/>
                </a:solidFill>
                <a:latin typeface="Courier" pitchFamily="2" charset="0"/>
              </a:rPr>
              <a:t>Legal authority granted by the League of Nations to temporarily govern a territory that used to be part of the Ottoman or German empire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58CB2EE-F561-534F-A228-EB3DABBF240D}"/>
              </a:ext>
            </a:extLst>
          </p:cNvPr>
          <p:cNvCxnSpPr>
            <a:cxnSpLocks/>
          </p:cNvCxnSpPr>
          <p:nvPr/>
        </p:nvCxnSpPr>
        <p:spPr>
          <a:xfrm>
            <a:off x="3169884" y="3113722"/>
            <a:ext cx="1275941" cy="12357"/>
          </a:xfrm>
          <a:prstGeom prst="straightConnector1">
            <a:avLst/>
          </a:prstGeom>
          <a:ln w="28575">
            <a:solidFill>
              <a:srgbClr val="189DD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01570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A8AD929-7763-8743-9F35-A84CD61648B2}"/>
              </a:ext>
            </a:extLst>
          </p:cNvPr>
          <p:cNvSpPr txBox="1">
            <a:spLocks/>
          </p:cNvSpPr>
          <p:nvPr/>
        </p:nvSpPr>
        <p:spPr>
          <a:xfrm>
            <a:off x="627055" y="1113002"/>
            <a:ext cx="5625464" cy="2786379"/>
          </a:xfrm>
          <a:prstGeom prst="rect">
            <a:avLst/>
          </a:prstGeom>
        </p:spPr>
        <p:txBody>
          <a:bodyPr vert="horz" lIns="9000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000" dirty="0"/>
              <a:t>This is </a:t>
            </a:r>
            <a:r>
              <a:rPr lang="en-GB" sz="2000" b="1" dirty="0"/>
              <a:t>Article 22 </a:t>
            </a:r>
            <a:r>
              <a:rPr lang="en-GB" sz="2000" dirty="0"/>
              <a:t>of the </a:t>
            </a:r>
            <a:r>
              <a:rPr lang="en-GB" sz="2000" b="1" dirty="0"/>
              <a:t>Covenant of the League of Nations</a:t>
            </a:r>
            <a:endParaRPr lang="en-GB" sz="2000" dirty="0"/>
          </a:p>
          <a:p>
            <a:pPr marL="0" indent="0" algn="ctr">
              <a:buNone/>
            </a:pPr>
            <a:r>
              <a:rPr lang="en-GB" sz="2000" dirty="0"/>
              <a:t>Using handout 4b, read through the source in small groups</a:t>
            </a:r>
          </a:p>
          <a:p>
            <a:pPr marL="0" indent="0" algn="ctr">
              <a:buNone/>
            </a:pPr>
            <a:r>
              <a:rPr lang="en-GB" sz="2000" i="1" dirty="0"/>
              <a:t>What do you think are the most important parts of this document? Why? </a:t>
            </a:r>
          </a:p>
          <a:p>
            <a:pPr marL="0" indent="0" algn="ctr">
              <a:buNone/>
            </a:pPr>
            <a:endParaRPr lang="en-GB" sz="2000" i="1" dirty="0"/>
          </a:p>
          <a:p>
            <a:pPr marL="0" indent="0" algn="ctr">
              <a:buNone/>
            </a:pPr>
            <a:endParaRPr lang="en-GB" sz="2000" b="1" dirty="0">
              <a:solidFill>
                <a:srgbClr val="CD525C"/>
              </a:solidFill>
            </a:endParaRPr>
          </a:p>
          <a:p>
            <a:pPr marL="0" indent="0" algn="ctr">
              <a:buNone/>
            </a:pPr>
            <a:r>
              <a:rPr lang="en-GB" sz="1600" b="1" dirty="0">
                <a:solidFill>
                  <a:srgbClr val="CD525C"/>
                </a:solidFill>
              </a:rPr>
              <a:t>Class A (their independence was recognised but they would still be under British or French control): Iraq, Syria, Lebanon, Palestine-Israel</a:t>
            </a:r>
          </a:p>
          <a:p>
            <a:pPr marL="0" indent="0" algn="ctr">
              <a:buNone/>
            </a:pPr>
            <a:r>
              <a:rPr lang="en-GB" sz="1600" b="1" dirty="0">
                <a:solidFill>
                  <a:srgbClr val="2E80E1"/>
                </a:solidFill>
              </a:rPr>
              <a:t>Class B (the Allies were directly responsible for administration of these countries): Tanganyika, parts of Togoland and the Cameroons, and Ruanda-Urundi  </a:t>
            </a:r>
          </a:p>
          <a:p>
            <a:pPr marL="0" indent="0" algn="ctr">
              <a:buNone/>
            </a:pPr>
            <a:r>
              <a:rPr lang="en-GB" sz="1600" b="1" dirty="0">
                <a:solidFill>
                  <a:srgbClr val="E3CF8D"/>
                </a:solidFill>
              </a:rPr>
              <a:t>Class C (to be administered as part of Allied territory): South West Africa, New Guinea, Western Samoa, the islands north of the Equator in the western Pacific, and Nauru </a:t>
            </a:r>
          </a:p>
          <a:p>
            <a:pPr marL="0" indent="0" algn="ctr">
              <a:buNone/>
            </a:pPr>
            <a:endParaRPr lang="en-GB" sz="2000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2C314C5-5FF2-8044-A5B9-01B1DA63112F}"/>
              </a:ext>
            </a:extLst>
          </p:cNvPr>
          <p:cNvCxnSpPr>
            <a:cxnSpLocks/>
          </p:cNvCxnSpPr>
          <p:nvPr/>
        </p:nvCxnSpPr>
        <p:spPr>
          <a:xfrm flipH="1">
            <a:off x="6252519" y="3744097"/>
            <a:ext cx="803190" cy="430338"/>
          </a:xfrm>
          <a:prstGeom prst="straightConnector1">
            <a:avLst/>
          </a:prstGeom>
          <a:ln>
            <a:solidFill>
              <a:srgbClr val="CD525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9EFA8E7-2D16-434E-8318-B64298E7F001}"/>
              </a:ext>
            </a:extLst>
          </p:cNvPr>
          <p:cNvCxnSpPr>
            <a:cxnSpLocks/>
          </p:cNvCxnSpPr>
          <p:nvPr/>
        </p:nvCxnSpPr>
        <p:spPr>
          <a:xfrm flipH="1">
            <a:off x="5963478" y="4639960"/>
            <a:ext cx="1092231" cy="4488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ACC99F2-0094-E542-8A76-4BAF3D7C80EE}"/>
              </a:ext>
            </a:extLst>
          </p:cNvPr>
          <p:cNvCxnSpPr>
            <a:cxnSpLocks/>
          </p:cNvCxnSpPr>
          <p:nvPr/>
        </p:nvCxnSpPr>
        <p:spPr>
          <a:xfrm flipH="1" flipV="1">
            <a:off x="6252519" y="5857461"/>
            <a:ext cx="803190" cy="1"/>
          </a:xfrm>
          <a:prstGeom prst="straightConnector1">
            <a:avLst/>
          </a:prstGeom>
          <a:ln>
            <a:solidFill>
              <a:srgbClr val="E3CF8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E2E153F8-1897-944C-90D8-16ED742634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203" t="24143" r="51586" b="15313"/>
          <a:stretch/>
        </p:blipFill>
        <p:spPr>
          <a:xfrm>
            <a:off x="7055709" y="0"/>
            <a:ext cx="4039255" cy="688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9984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63AAB3-7636-D64F-BCAF-AE612CB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036" y="298782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dirty="0"/>
              <a:t>The Middle East Mandates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17759E-D4B5-414E-9586-B65C8266D9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400" y="2079534"/>
            <a:ext cx="5257800" cy="4251960"/>
          </a:xfrm>
        </p:spPr>
        <p:txBody>
          <a:bodyPr lIns="90000">
            <a:normAutofit fontScale="92500" lnSpcReduction="20000"/>
          </a:bodyPr>
          <a:lstStyle/>
          <a:p>
            <a:r>
              <a:rPr lang="en-GB" sz="2600" dirty="0"/>
              <a:t>As we have seen, the former territories of the Ottoman Empire (Syria, Lebanon, Iraq and </a:t>
            </a:r>
            <a:r>
              <a:rPr lang="en-GB" sz="2600" dirty="0">
                <a:solidFill>
                  <a:srgbClr val="CE9EE8"/>
                </a:solidFill>
              </a:rPr>
              <a:t>Palestine-Israel</a:t>
            </a:r>
            <a:r>
              <a:rPr lang="en-GB" sz="2600" dirty="0"/>
              <a:t>) were deemed </a:t>
            </a:r>
            <a:r>
              <a:rPr lang="en-GB" sz="2600" b="1" dirty="0"/>
              <a:t>Class A Mandates</a:t>
            </a:r>
            <a:r>
              <a:rPr lang="en-GB" sz="2600" dirty="0"/>
              <a:t>. This meant that their </a:t>
            </a:r>
            <a:r>
              <a:rPr lang="en-GB" sz="2600" dirty="0">
                <a:solidFill>
                  <a:schemeClr val="accent1"/>
                </a:solidFill>
              </a:rPr>
              <a:t>independence</a:t>
            </a:r>
            <a:r>
              <a:rPr lang="en-GB" sz="2600" dirty="0"/>
              <a:t> was  </a:t>
            </a:r>
            <a:r>
              <a:rPr lang="en-GB" sz="2600" dirty="0">
                <a:solidFill>
                  <a:schemeClr val="accent1"/>
                </a:solidFill>
              </a:rPr>
              <a:t>recognised</a:t>
            </a:r>
            <a:r>
              <a:rPr lang="en-GB" sz="2600" dirty="0"/>
              <a:t> but they were still to be under </a:t>
            </a:r>
            <a:r>
              <a:rPr lang="en-GB" sz="2600" dirty="0">
                <a:solidFill>
                  <a:schemeClr val="accent1"/>
                </a:solidFill>
              </a:rPr>
              <a:t>British or French control</a:t>
            </a:r>
          </a:p>
          <a:p>
            <a:r>
              <a:rPr lang="en-GB" sz="2600" dirty="0"/>
              <a:t>Using the map to help you, which of the following Mandates was allocated to Britain?</a:t>
            </a:r>
          </a:p>
          <a:p>
            <a:pPr lvl="1"/>
            <a:r>
              <a:rPr lang="en-GB" sz="2600" dirty="0"/>
              <a:t>Syria</a:t>
            </a:r>
          </a:p>
          <a:p>
            <a:pPr lvl="1"/>
            <a:r>
              <a:rPr lang="en-GB" sz="2600" dirty="0"/>
              <a:t>Lebanon</a:t>
            </a:r>
          </a:p>
          <a:p>
            <a:pPr lvl="1"/>
            <a:r>
              <a:rPr lang="en-GB" sz="2600" dirty="0"/>
              <a:t>Iraq</a:t>
            </a:r>
          </a:p>
          <a:p>
            <a:pPr lvl="1"/>
            <a:r>
              <a:rPr lang="en-GB" sz="2600" dirty="0">
                <a:solidFill>
                  <a:srgbClr val="CE9EE8"/>
                </a:solidFill>
              </a:rPr>
              <a:t>Palestine-Israel</a:t>
            </a:r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7" name="Picture 2" descr="NPR">
            <a:extLst>
              <a:ext uri="{FF2B5EF4-FFF2-40B4-BE49-F238E27FC236}">
                <a16:creationId xmlns:a16="http://schemas.microsoft.com/office/drawing/2014/main" id="{4D10A38B-6630-6048-AA96-927B91316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30298" y="2084434"/>
            <a:ext cx="5249556" cy="4046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048A707-0D30-3147-A0F3-6ADE9FA29CFC}"/>
              </a:ext>
            </a:extLst>
          </p:cNvPr>
          <p:cNvSpPr txBox="1">
            <a:spLocks/>
          </p:cNvSpPr>
          <p:nvPr/>
        </p:nvSpPr>
        <p:spPr>
          <a:xfrm>
            <a:off x="7006281" y="402872"/>
            <a:ext cx="4516683" cy="989817"/>
          </a:xfrm>
          <a:prstGeom prst="rect">
            <a:avLst/>
          </a:prstGeom>
          <a:ln>
            <a:solidFill>
              <a:schemeClr val="accent6"/>
            </a:solidFill>
          </a:ln>
        </p:spPr>
        <p:txBody>
          <a:bodyPr vert="horz" lIns="9000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1600" b="1" dirty="0">
                <a:solidFill>
                  <a:schemeClr val="accent6"/>
                </a:solidFill>
              </a:rPr>
              <a:t>Why do we still use the term </a:t>
            </a:r>
            <a:r>
              <a:rPr lang="en-GB" sz="1600" b="1" i="1" dirty="0">
                <a:solidFill>
                  <a:schemeClr val="accent6"/>
                </a:solidFill>
              </a:rPr>
              <a:t>Middle East </a:t>
            </a:r>
            <a:r>
              <a:rPr lang="en-GB" sz="1600" b="1" dirty="0">
                <a:solidFill>
                  <a:schemeClr val="accent6"/>
                </a:solidFill>
              </a:rPr>
              <a:t>when referring to this part of the world? This term dates back to the outlook of the British Empire. An increasingly used alternative is </a:t>
            </a:r>
            <a:r>
              <a:rPr lang="en-GB" sz="1600" b="1" i="1" dirty="0">
                <a:solidFill>
                  <a:schemeClr val="accent6"/>
                </a:solidFill>
              </a:rPr>
              <a:t>Western Asia</a:t>
            </a:r>
            <a:endParaRPr lang="en-GB" sz="1600" b="1" i="1" dirty="0">
              <a:solidFill>
                <a:schemeClr val="accent6"/>
              </a:solidFill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360719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63AAB3-7636-D64F-BCAF-AE612CB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036" y="298782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dirty="0"/>
              <a:t>The Middle East Mandates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17759E-D4B5-414E-9586-B65C8266D9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579" y="2117568"/>
            <a:ext cx="5766897" cy="4251960"/>
          </a:xfrm>
        </p:spPr>
        <p:txBody>
          <a:bodyPr lIns="90000">
            <a:noAutofit/>
          </a:bodyPr>
          <a:lstStyle/>
          <a:p>
            <a:r>
              <a:rPr lang="en-GB" sz="2000" dirty="0"/>
              <a:t>The former Ottoman Empire became:</a:t>
            </a:r>
          </a:p>
          <a:p>
            <a:pPr lvl="1"/>
            <a:r>
              <a:rPr lang="en-GB" sz="2000" dirty="0">
                <a:solidFill>
                  <a:schemeClr val="accent3"/>
                </a:solidFill>
              </a:rPr>
              <a:t>Mandatory Syria </a:t>
            </a:r>
            <a:r>
              <a:rPr lang="en-GB" sz="2000" dirty="0">
                <a:sym typeface="Wingdings" pitchFamily="2" charset="2"/>
              </a:rPr>
              <a:t> allocated to France</a:t>
            </a:r>
            <a:endParaRPr lang="en-GB" sz="2000" dirty="0"/>
          </a:p>
          <a:p>
            <a:pPr lvl="1"/>
            <a:r>
              <a:rPr lang="en-GB" sz="2000" dirty="0">
                <a:solidFill>
                  <a:schemeClr val="accent3"/>
                </a:solidFill>
              </a:rPr>
              <a:t>Mandatory Lebanon </a:t>
            </a:r>
            <a:r>
              <a:rPr lang="en-GB" sz="2000" dirty="0">
                <a:sym typeface="Wingdings" pitchFamily="2" charset="2"/>
              </a:rPr>
              <a:t> allocated to France</a:t>
            </a:r>
            <a:endParaRPr lang="en-GB" sz="2000" dirty="0"/>
          </a:p>
          <a:p>
            <a:pPr lvl="1"/>
            <a:r>
              <a:rPr lang="en-GB" sz="2000" dirty="0">
                <a:solidFill>
                  <a:schemeClr val="accent2"/>
                </a:solidFill>
              </a:rPr>
              <a:t>Mandatory Iraq </a:t>
            </a:r>
            <a:r>
              <a:rPr lang="en-GB" sz="2000" dirty="0">
                <a:sym typeface="Wingdings" pitchFamily="2" charset="2"/>
              </a:rPr>
              <a:t> allocated to Great Britain</a:t>
            </a:r>
            <a:endParaRPr lang="en-GB" sz="2000" dirty="0"/>
          </a:p>
          <a:p>
            <a:pPr lvl="1"/>
            <a:r>
              <a:rPr lang="en-GB" sz="2000" dirty="0">
                <a:solidFill>
                  <a:schemeClr val="accent2"/>
                </a:solidFill>
              </a:rPr>
              <a:t>Mandatory Palestine </a:t>
            </a:r>
            <a:r>
              <a:rPr lang="en-GB" sz="2000" dirty="0">
                <a:sym typeface="Wingdings" pitchFamily="2" charset="2"/>
              </a:rPr>
              <a:t> allocated to Great Britain</a:t>
            </a:r>
          </a:p>
          <a:p>
            <a:pPr lvl="1"/>
            <a:r>
              <a:rPr lang="en-GB" sz="2000" dirty="0">
                <a:solidFill>
                  <a:schemeClr val="accent2"/>
                </a:solidFill>
                <a:sym typeface="Wingdings" pitchFamily="2" charset="2"/>
              </a:rPr>
              <a:t>Mandatory Transjordan </a:t>
            </a:r>
            <a:r>
              <a:rPr lang="en-GB" sz="2000" dirty="0">
                <a:sym typeface="Wingdings" pitchFamily="2" charset="2"/>
              </a:rPr>
              <a:t>was also made a British Mandate in 1922</a:t>
            </a:r>
          </a:p>
          <a:p>
            <a:r>
              <a:rPr lang="en-GB" sz="2000" dirty="0">
                <a:sym typeface="Wingdings" pitchFamily="2" charset="2"/>
              </a:rPr>
              <a:t>Britain was assigned the Mandate for </a:t>
            </a:r>
            <a:r>
              <a:rPr lang="en-GB" sz="2000" dirty="0">
                <a:solidFill>
                  <a:srgbClr val="CE9EE8"/>
                </a:solidFill>
                <a:sym typeface="Wingdings" pitchFamily="2" charset="2"/>
              </a:rPr>
              <a:t>Palestine-Israel</a:t>
            </a:r>
            <a:r>
              <a:rPr lang="en-GB" sz="2000" dirty="0">
                <a:sym typeface="Wingdings" pitchFamily="2" charset="2"/>
              </a:rPr>
              <a:t> in </a:t>
            </a:r>
            <a:r>
              <a:rPr lang="en-GB" sz="2000" b="1" dirty="0">
                <a:sym typeface="Wingdings" pitchFamily="2" charset="2"/>
              </a:rPr>
              <a:t>April 1920</a:t>
            </a:r>
            <a:r>
              <a:rPr lang="en-GB" sz="2000" dirty="0">
                <a:sym typeface="Wingdings" pitchFamily="2" charset="2"/>
              </a:rPr>
              <a:t>, established a civil administration in the country in </a:t>
            </a:r>
            <a:r>
              <a:rPr lang="en-GB" sz="2000" b="1" dirty="0">
                <a:sym typeface="Wingdings" pitchFamily="2" charset="2"/>
              </a:rPr>
              <a:t>July 1920</a:t>
            </a:r>
            <a:r>
              <a:rPr lang="en-GB" sz="2000" dirty="0">
                <a:sym typeface="Wingdings" pitchFamily="2" charset="2"/>
              </a:rPr>
              <a:t>, and the Mandate was legally approved in </a:t>
            </a:r>
            <a:r>
              <a:rPr lang="en-GB" sz="2000" b="1" dirty="0">
                <a:sym typeface="Wingdings" pitchFamily="2" charset="2"/>
              </a:rPr>
              <a:t>September 1923</a:t>
            </a:r>
          </a:p>
          <a:p>
            <a:r>
              <a:rPr lang="en-GB" sz="2000" dirty="0">
                <a:sym typeface="Wingdings" pitchFamily="2" charset="2"/>
              </a:rPr>
              <a:t>Britain’s governance of Palestine lasted until </a:t>
            </a:r>
            <a:r>
              <a:rPr lang="en-GB" sz="2000" u="sng" dirty="0">
                <a:sym typeface="Wingdings" pitchFamily="2" charset="2"/>
              </a:rPr>
              <a:t>1948</a:t>
            </a:r>
          </a:p>
        </p:txBody>
      </p:sp>
      <p:pic>
        <p:nvPicPr>
          <p:cNvPr id="7" name="Picture 2" descr="NPR">
            <a:extLst>
              <a:ext uri="{FF2B5EF4-FFF2-40B4-BE49-F238E27FC236}">
                <a16:creationId xmlns:a16="http://schemas.microsoft.com/office/drawing/2014/main" id="{4D10A38B-6630-6048-AA96-927B91316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30298" y="2084434"/>
            <a:ext cx="5249556" cy="4046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8DED352-5EEA-A042-97AC-DEFEE89E8166}"/>
              </a:ext>
            </a:extLst>
          </p:cNvPr>
          <p:cNvSpPr txBox="1">
            <a:spLocks/>
          </p:cNvSpPr>
          <p:nvPr/>
        </p:nvSpPr>
        <p:spPr>
          <a:xfrm>
            <a:off x="7006281" y="402872"/>
            <a:ext cx="4516683" cy="989817"/>
          </a:xfrm>
          <a:prstGeom prst="rect">
            <a:avLst/>
          </a:prstGeom>
          <a:ln>
            <a:solidFill>
              <a:schemeClr val="accent6"/>
            </a:solidFill>
          </a:ln>
        </p:spPr>
        <p:txBody>
          <a:bodyPr vert="horz" lIns="9000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1600" b="1" dirty="0">
                <a:solidFill>
                  <a:schemeClr val="accent6"/>
                </a:solidFill>
              </a:rPr>
              <a:t>Why do we still use the term </a:t>
            </a:r>
            <a:r>
              <a:rPr lang="en-GB" sz="1600" b="1" i="1" dirty="0">
                <a:solidFill>
                  <a:schemeClr val="accent6"/>
                </a:solidFill>
              </a:rPr>
              <a:t>Middle East </a:t>
            </a:r>
            <a:r>
              <a:rPr lang="en-GB" sz="1600" b="1" dirty="0">
                <a:solidFill>
                  <a:schemeClr val="accent6"/>
                </a:solidFill>
              </a:rPr>
              <a:t>when referring to this part of the world? This term dates back to the outlook of the British Empire. An increasingly used alternative is </a:t>
            </a:r>
            <a:r>
              <a:rPr lang="en-GB" sz="1600" b="1" i="1" dirty="0">
                <a:solidFill>
                  <a:schemeClr val="accent6"/>
                </a:solidFill>
              </a:rPr>
              <a:t>Western Asia</a:t>
            </a:r>
            <a:endParaRPr lang="en-GB" sz="1600" b="1" i="1" dirty="0">
              <a:solidFill>
                <a:schemeClr val="accent6"/>
              </a:solidFill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1165233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7B831B6F-405A-4B47-B9BB-5CA88F285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ketch line">
            <a:extLst>
              <a:ext uri="{FF2B5EF4-FFF2-40B4-BE49-F238E27FC236}">
                <a16:creationId xmlns:a16="http://schemas.microsoft.com/office/drawing/2014/main" id="{953EE71A-6488-4203-A7C4-77102FD0DC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912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BFA9FC32-7513-4B81-8619-465ADEEAC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9128" y="1165029"/>
            <a:ext cx="4818888" cy="3550789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4800" dirty="0"/>
              <a:t>Worksheet 4c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5971FA-ACF6-9142-B347-9F44806FA320}"/>
              </a:ext>
            </a:extLst>
          </p:cNvPr>
          <p:cNvSpPr txBox="1"/>
          <p:nvPr/>
        </p:nvSpPr>
        <p:spPr>
          <a:xfrm>
            <a:off x="6739128" y="2656759"/>
            <a:ext cx="48188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Working individually, answer the questions using Handout 4b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F7BA3C0-AD71-3F49-B872-A06003859B94}"/>
              </a:ext>
            </a:extLst>
          </p:cNvPr>
          <p:cNvCxnSpPr/>
          <p:nvPr/>
        </p:nvCxnSpPr>
        <p:spPr>
          <a:xfrm flipH="1">
            <a:off x="10626811" y="3561923"/>
            <a:ext cx="222422" cy="41695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C7AD4B9A-ABD8-5F49-BB13-21E61CFB11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8474" y="57089"/>
            <a:ext cx="5395919" cy="67514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557B05-82E7-3C42-BB9A-646D0C372E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734720">
            <a:off x="8132269" y="3949209"/>
            <a:ext cx="3823451" cy="2638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3014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FD31FBE-DE04-524D-A45A-B6A79B3910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7056"/>
          <a:stretch/>
        </p:blipFill>
        <p:spPr>
          <a:xfrm>
            <a:off x="2455173" y="24714"/>
            <a:ext cx="7396848" cy="6750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46C08D-78EE-FA46-9804-FCF74CE2F87B}"/>
              </a:ext>
            </a:extLst>
          </p:cNvPr>
          <p:cNvSpPr txBox="1"/>
          <p:nvPr/>
        </p:nvSpPr>
        <p:spPr>
          <a:xfrm>
            <a:off x="2720402" y="2360988"/>
            <a:ext cx="67416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accent1"/>
                </a:solidFill>
              </a:rPr>
              <a:t>The Ottoman Empire was </a:t>
            </a:r>
            <a:r>
              <a:rPr lang="en-GB" sz="1200" b="1" dirty="0">
                <a:solidFill>
                  <a:schemeClr val="accent1"/>
                </a:solidFill>
              </a:rPr>
              <a:t>defeated</a:t>
            </a:r>
            <a:r>
              <a:rPr lang="en-GB" sz="1200" dirty="0">
                <a:solidFill>
                  <a:schemeClr val="accent1"/>
                </a:solidFill>
              </a:rPr>
              <a:t> in WWI, so there was no one to govern its former territories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463026-BDDD-C440-81FC-EE3A505A8784}"/>
              </a:ext>
            </a:extLst>
          </p:cNvPr>
          <p:cNvSpPr txBox="1"/>
          <p:nvPr/>
        </p:nvSpPr>
        <p:spPr>
          <a:xfrm>
            <a:off x="2720403" y="3146762"/>
            <a:ext cx="5151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accent1"/>
                </a:solidFill>
              </a:rPr>
              <a:t>To </a:t>
            </a:r>
            <a:r>
              <a:rPr lang="en-GB" sz="1200" b="1" dirty="0">
                <a:solidFill>
                  <a:schemeClr val="accent1"/>
                </a:solidFill>
              </a:rPr>
              <a:t>prevent another world war</a:t>
            </a:r>
            <a:r>
              <a:rPr lang="en-GB" sz="1200" dirty="0">
                <a:solidFill>
                  <a:schemeClr val="accent1"/>
                </a:solidFill>
              </a:rPr>
              <a:t> by creating a space for countries to settle their disputes through discussion before resorting to violence. The members of the League would also commit to disarmament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1310F1-5D47-A14A-81D4-72C74BB8EAB9}"/>
              </a:ext>
            </a:extLst>
          </p:cNvPr>
          <p:cNvSpPr txBox="1"/>
          <p:nvPr/>
        </p:nvSpPr>
        <p:spPr>
          <a:xfrm>
            <a:off x="2720402" y="4214961"/>
            <a:ext cx="674164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accent1"/>
                </a:solidFill>
              </a:rPr>
              <a:t>Because the League believed that the populations of the former Ottoman and German empires were </a:t>
            </a:r>
            <a:r>
              <a:rPr lang="en-GB" sz="1200" b="1" dirty="0">
                <a:solidFill>
                  <a:schemeClr val="accent1"/>
                </a:solidFill>
              </a:rPr>
              <a:t>not yet ready to govern themselves</a:t>
            </a:r>
            <a:r>
              <a:rPr lang="en-GB" sz="1200" dirty="0">
                <a:solidFill>
                  <a:schemeClr val="accent1"/>
                </a:solidFill>
              </a:rPr>
              <a:t>. The idea was that they would be governed by the victorious powers until they were deemed ready to “stand by themselves</a:t>
            </a:r>
            <a:r>
              <a:rPr lang="en-GB" sz="14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B5049F-47D5-7F41-A800-9B96B8620852}"/>
              </a:ext>
            </a:extLst>
          </p:cNvPr>
          <p:cNvSpPr txBox="1"/>
          <p:nvPr/>
        </p:nvSpPr>
        <p:spPr>
          <a:xfrm>
            <a:off x="2720402" y="5276500"/>
            <a:ext cx="6741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accent1"/>
                </a:solidFill>
              </a:rPr>
              <a:t>Palestine-Israel became a Class A Mandate, meaning that its independence was recognised, but it would still be under European control. The Mandate for Palestine was </a:t>
            </a:r>
            <a:r>
              <a:rPr lang="en-GB" sz="1200" b="1" dirty="0">
                <a:solidFill>
                  <a:schemeClr val="accent1"/>
                </a:solidFill>
              </a:rPr>
              <a:t>granted to Britain in </a:t>
            </a:r>
            <a:r>
              <a:rPr lang="en-GB" sz="1200" b="1" dirty="0">
                <a:solidFill>
                  <a:schemeClr val="accent1"/>
                </a:solidFill>
                <a:sym typeface="Wingdings" pitchFamily="2" charset="2"/>
              </a:rPr>
              <a:t>April 1920</a:t>
            </a:r>
            <a:endParaRPr lang="en-GB" sz="1200" b="1" dirty="0">
              <a:solidFill>
                <a:schemeClr val="accent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116D774-EDC9-B747-AA98-B2A30E8286E4}"/>
              </a:ext>
            </a:extLst>
          </p:cNvPr>
          <p:cNvSpPr/>
          <p:nvPr/>
        </p:nvSpPr>
        <p:spPr>
          <a:xfrm>
            <a:off x="2421567" y="1515240"/>
            <a:ext cx="5728520" cy="387927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6628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06EF2A-F4DB-E145-855D-12862A434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488" y="-653692"/>
            <a:ext cx="3600860" cy="5431536"/>
          </a:xfrm>
        </p:spPr>
        <p:txBody>
          <a:bodyPr>
            <a:normAutofit/>
          </a:bodyPr>
          <a:lstStyle/>
          <a:p>
            <a:br>
              <a:rPr lang="en-GB" sz="4800" dirty="0"/>
            </a:br>
            <a:r>
              <a:rPr lang="en-GB" sz="4800" i="1" dirty="0"/>
              <a:t>…but what had Britain already promised?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2C45EA-25A0-FC4B-8C20-001948C10E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1065" y="786863"/>
            <a:ext cx="6224335" cy="2264843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GB" sz="2400" dirty="0"/>
              <a:t>You are now going to be put into small groups. Each group will be allocated a promise:</a:t>
            </a:r>
          </a:p>
          <a:p>
            <a:pPr marL="457200" lvl="1" indent="0" algn="ctr">
              <a:buNone/>
            </a:pPr>
            <a:r>
              <a:rPr lang="en-GB" b="1" dirty="0">
                <a:solidFill>
                  <a:schemeClr val="accent6"/>
                </a:solidFill>
              </a:rPr>
              <a:t>Group A: Sykes-Picot Agreement</a:t>
            </a:r>
          </a:p>
          <a:p>
            <a:pPr marL="457200" lvl="1" indent="0" algn="ctr">
              <a:buNone/>
            </a:pPr>
            <a:r>
              <a:rPr lang="en-GB" b="1" dirty="0">
                <a:solidFill>
                  <a:schemeClr val="accent4"/>
                </a:solidFill>
              </a:rPr>
              <a:t>Group B: Hussein-McMahon Correspondence</a:t>
            </a:r>
          </a:p>
          <a:p>
            <a:pPr marL="457200" lvl="1" indent="0" algn="ctr">
              <a:buNone/>
            </a:pPr>
            <a:r>
              <a:rPr lang="en-GB" b="1" dirty="0">
                <a:solidFill>
                  <a:schemeClr val="accent2"/>
                </a:solidFill>
              </a:rPr>
              <a:t>Group C: Balfour Declaration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E69C063-93E9-D147-9728-ACD5800930EB}"/>
              </a:ext>
            </a:extLst>
          </p:cNvPr>
          <p:cNvSpPr/>
          <p:nvPr/>
        </p:nvSpPr>
        <p:spPr>
          <a:xfrm>
            <a:off x="5307468" y="3387127"/>
            <a:ext cx="615118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/>
              <a:t>Using your notes from last lesson together with your homework, prepare to give a 60 seconds summary of your promise to the rest of the class. You should answer these questions:</a:t>
            </a:r>
          </a:p>
          <a:p>
            <a:pPr algn="ctr"/>
            <a:r>
              <a:rPr lang="en-GB" sz="2400" b="1" dirty="0"/>
              <a:t>What was promised?</a:t>
            </a:r>
          </a:p>
          <a:p>
            <a:pPr algn="ctr"/>
            <a:r>
              <a:rPr lang="en-GB" sz="2400" b="1" dirty="0"/>
              <a:t>How did Palestinians feel about this? </a:t>
            </a:r>
          </a:p>
          <a:p>
            <a:pPr algn="ctr"/>
            <a:r>
              <a:rPr lang="en-GB" sz="2400" b="1" dirty="0"/>
              <a:t>How did Jews feel about this?</a:t>
            </a:r>
          </a:p>
        </p:txBody>
      </p:sp>
      <p:pic>
        <p:nvPicPr>
          <p:cNvPr id="14" name="Picture 13" descr="Table&#10;&#10;Description automatically generated">
            <a:extLst>
              <a:ext uri="{FF2B5EF4-FFF2-40B4-BE49-F238E27FC236}">
                <a16:creationId xmlns:a16="http://schemas.microsoft.com/office/drawing/2014/main" id="{65904532-2FB2-A744-ADF4-B23A428C1E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62018">
            <a:off x="105031" y="4316008"/>
            <a:ext cx="4413392" cy="2231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429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06EF2A-F4DB-E145-855D-12862A434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488" y="-653692"/>
            <a:ext cx="3600860" cy="5431536"/>
          </a:xfrm>
        </p:spPr>
        <p:txBody>
          <a:bodyPr>
            <a:normAutofit/>
          </a:bodyPr>
          <a:lstStyle/>
          <a:p>
            <a:br>
              <a:rPr lang="en-GB" sz="4800" dirty="0"/>
            </a:br>
            <a:r>
              <a:rPr lang="en-GB" sz="4800" i="1" dirty="0"/>
              <a:t>…but what had Britain already promised?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Table&#10;&#10;Description automatically generated">
            <a:extLst>
              <a:ext uri="{FF2B5EF4-FFF2-40B4-BE49-F238E27FC236}">
                <a16:creationId xmlns:a16="http://schemas.microsoft.com/office/drawing/2014/main" id="{48D4D463-8FF2-7C46-9A99-84345B5E85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62018">
            <a:off x="105031" y="4316008"/>
            <a:ext cx="4413392" cy="2231056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A474BF8-35F3-254C-A55A-710448A766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2226" y="476429"/>
            <a:ext cx="6444252" cy="1285858"/>
          </a:xfrm>
        </p:spPr>
        <p:txBody>
          <a:bodyPr anchor="ctr">
            <a:normAutofit/>
          </a:bodyPr>
          <a:lstStyle/>
          <a:p>
            <a:pPr marL="0" lvl="0" indent="0" algn="ctr">
              <a:buNone/>
            </a:pPr>
            <a:r>
              <a:rPr lang="en-GB" sz="4000" b="1" dirty="0">
                <a:solidFill>
                  <a:schemeClr val="accent6"/>
                </a:solidFill>
              </a:rPr>
              <a:t>Sykes-Picot Agreement</a:t>
            </a:r>
          </a:p>
        </p:txBody>
      </p:sp>
      <p:pic>
        <p:nvPicPr>
          <p:cNvPr id="14" name="Picture 13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0F40B878-3CC5-C248-A74C-0ACF40E1F9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46380" y="1583035"/>
            <a:ext cx="4889599" cy="2274120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B014EB5-8BAC-084E-8FF7-4B42E50D610F}"/>
              </a:ext>
            </a:extLst>
          </p:cNvPr>
          <p:cNvSpPr/>
          <p:nvPr/>
        </p:nvSpPr>
        <p:spPr>
          <a:xfrm>
            <a:off x="5397299" y="4055820"/>
            <a:ext cx="618775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solidFill>
                  <a:schemeClr val="accent6"/>
                </a:solidFill>
              </a:rPr>
              <a:t>An agreement between Britain and France to divide the territories of the Ottoman Empire between them after the war, with Britain getting Palestine-Israel</a:t>
            </a:r>
          </a:p>
        </p:txBody>
      </p:sp>
    </p:spTree>
    <p:extLst>
      <p:ext uri="{BB962C8B-B14F-4D97-AF65-F5344CB8AC3E}">
        <p14:creationId xmlns:p14="http://schemas.microsoft.com/office/powerpoint/2010/main" val="189292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06EF2A-F4DB-E145-855D-12862A434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488" y="-653692"/>
            <a:ext cx="3600860" cy="5431536"/>
          </a:xfrm>
        </p:spPr>
        <p:txBody>
          <a:bodyPr>
            <a:normAutofit/>
          </a:bodyPr>
          <a:lstStyle/>
          <a:p>
            <a:br>
              <a:rPr lang="en-GB" sz="4800" dirty="0"/>
            </a:br>
            <a:r>
              <a:rPr lang="en-GB" sz="4800" i="1" dirty="0"/>
              <a:t>…but what had Britain already promised?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Table&#10;&#10;Description automatically generated">
            <a:extLst>
              <a:ext uri="{FF2B5EF4-FFF2-40B4-BE49-F238E27FC236}">
                <a16:creationId xmlns:a16="http://schemas.microsoft.com/office/drawing/2014/main" id="{48D4D463-8FF2-7C46-9A99-84345B5E85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62018">
            <a:off x="105031" y="4316008"/>
            <a:ext cx="4413392" cy="2231056"/>
          </a:xfrm>
          <a:prstGeom prst="rect">
            <a:avLst/>
          </a:prstGeom>
        </p:spPr>
      </p:pic>
      <p:pic>
        <p:nvPicPr>
          <p:cNvPr id="12" name="Picture 11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BA8C49A7-1512-EA4C-9159-2347A339BB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5552" y="1909671"/>
            <a:ext cx="3161333" cy="2448247"/>
          </a:xfrm>
          <a:prstGeom prst="rect">
            <a:avLst/>
          </a:prstGeom>
          <a:ln w="28575">
            <a:solidFill>
              <a:schemeClr val="accent3"/>
            </a:solidFill>
          </a:ln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06AD7C2-9ED8-0D4C-9873-50FF64238C09}"/>
              </a:ext>
            </a:extLst>
          </p:cNvPr>
          <p:cNvSpPr txBox="1">
            <a:spLocks/>
          </p:cNvSpPr>
          <p:nvPr/>
        </p:nvSpPr>
        <p:spPr>
          <a:xfrm>
            <a:off x="5344050" y="4743442"/>
            <a:ext cx="6224335" cy="18064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dirty="0">
                <a:solidFill>
                  <a:schemeClr val="accent3"/>
                </a:solidFill>
              </a:rPr>
              <a:t>The British Government promised the Arabs that if they revolted against the Ottoman Empire, Britain would recognise an independent Arab state after the war</a:t>
            </a:r>
          </a:p>
          <a:p>
            <a:pPr algn="ctr"/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8ABB299-DFDF-4C4D-941F-4633A7010A35}"/>
              </a:ext>
            </a:extLst>
          </p:cNvPr>
          <p:cNvSpPr txBox="1">
            <a:spLocks/>
          </p:cNvSpPr>
          <p:nvPr/>
        </p:nvSpPr>
        <p:spPr>
          <a:xfrm>
            <a:off x="4551836" y="776218"/>
            <a:ext cx="8329416" cy="12858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3200" b="1" dirty="0">
                <a:solidFill>
                  <a:schemeClr val="accent3"/>
                </a:solidFill>
              </a:rPr>
              <a:t>Hussein-McMahon Correspondence</a:t>
            </a:r>
            <a:endParaRPr lang="en-GB" sz="32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427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06EF2A-F4DB-E145-855D-12862A434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488" y="-653692"/>
            <a:ext cx="3600860" cy="5431536"/>
          </a:xfrm>
        </p:spPr>
        <p:txBody>
          <a:bodyPr>
            <a:normAutofit/>
          </a:bodyPr>
          <a:lstStyle/>
          <a:p>
            <a:br>
              <a:rPr lang="en-GB" sz="4800" dirty="0"/>
            </a:br>
            <a:r>
              <a:rPr lang="en-GB" sz="4800" i="1" dirty="0"/>
              <a:t>…but what had Britain already promised?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Table&#10;&#10;Description automatically generated">
            <a:extLst>
              <a:ext uri="{FF2B5EF4-FFF2-40B4-BE49-F238E27FC236}">
                <a16:creationId xmlns:a16="http://schemas.microsoft.com/office/drawing/2014/main" id="{48D4D463-8FF2-7C46-9A99-84345B5E85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62018">
            <a:off x="105031" y="4316008"/>
            <a:ext cx="4413392" cy="2231056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06AD7C2-9ED8-0D4C-9873-50FF64238C09}"/>
              </a:ext>
            </a:extLst>
          </p:cNvPr>
          <p:cNvSpPr txBox="1">
            <a:spLocks/>
          </p:cNvSpPr>
          <p:nvPr/>
        </p:nvSpPr>
        <p:spPr>
          <a:xfrm>
            <a:off x="5322226" y="4395034"/>
            <a:ext cx="6224335" cy="18064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GB" dirty="0">
                <a:solidFill>
                  <a:schemeClr val="accent1"/>
                </a:solidFill>
              </a:rPr>
              <a:t>Promised the British Government’s support for a ‘national home’ for the Jews in Palestine-Israel</a:t>
            </a:r>
            <a:endParaRPr lang="en-GB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8ABB299-DFDF-4C4D-941F-4633A7010A35}"/>
              </a:ext>
            </a:extLst>
          </p:cNvPr>
          <p:cNvSpPr txBox="1">
            <a:spLocks/>
          </p:cNvSpPr>
          <p:nvPr/>
        </p:nvSpPr>
        <p:spPr>
          <a:xfrm>
            <a:off x="4793407" y="612865"/>
            <a:ext cx="7342516" cy="12858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4000" b="1" dirty="0">
                <a:solidFill>
                  <a:schemeClr val="accent1"/>
                </a:solidFill>
              </a:rPr>
              <a:t>Balfour Declaration</a:t>
            </a:r>
            <a:endParaRPr lang="en-GB" sz="4000" dirty="0">
              <a:solidFill>
                <a:schemeClr val="accent1"/>
              </a:solidFill>
            </a:endParaRPr>
          </a:p>
        </p:txBody>
      </p:sp>
      <p:pic>
        <p:nvPicPr>
          <p:cNvPr id="11" name="Picture 10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3D22E00D-7CA4-5247-8392-6171170427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54911" y="1742285"/>
            <a:ext cx="3702584" cy="2679253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425489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906D97-1D96-1D49-ADC9-2146BF004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6" y="351810"/>
            <a:ext cx="10515600" cy="1325563"/>
          </a:xfrm>
        </p:spPr>
        <p:txBody>
          <a:bodyPr>
            <a:normAutofit/>
          </a:bodyPr>
          <a:lstStyle/>
          <a:p>
            <a:r>
              <a:rPr lang="en-GB" sz="5400" dirty="0"/>
              <a:t>Learning objectives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BA26D7-0FFB-1444-AAFF-C967AA8E8F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76" y="2240915"/>
            <a:ext cx="10686288" cy="42519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600" dirty="0"/>
              <a:t>By the end of this lesson, you should be able to: </a:t>
            </a:r>
          </a:p>
          <a:p>
            <a:r>
              <a:rPr lang="en-GB" sz="3600" dirty="0"/>
              <a:t>Define Mandate Palestine</a:t>
            </a:r>
          </a:p>
          <a:p>
            <a:r>
              <a:rPr lang="en-GB" sz="3600" dirty="0"/>
              <a:t>Explain why Britain governed Palestine-Israel between 1920 and 1948  </a:t>
            </a:r>
          </a:p>
          <a:p>
            <a:r>
              <a:rPr lang="en-GB" sz="3600" dirty="0"/>
              <a:t>Compare Britain’s promises to Palestinians and Jews at this time</a:t>
            </a:r>
          </a:p>
        </p:txBody>
      </p:sp>
    </p:spTree>
    <p:extLst>
      <p:ext uri="{BB962C8B-B14F-4D97-AF65-F5344CB8AC3E}">
        <p14:creationId xmlns:p14="http://schemas.microsoft.com/office/powerpoint/2010/main" val="9385728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2C45EA-25A0-FC4B-8C20-001948C10E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037" y="1911512"/>
            <a:ext cx="11761172" cy="4488659"/>
          </a:xfrm>
        </p:spPr>
        <p:txBody>
          <a:bodyPr>
            <a:noAutofit/>
          </a:bodyPr>
          <a:lstStyle/>
          <a:p>
            <a:r>
              <a:rPr lang="en-GB" sz="1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Under the </a:t>
            </a:r>
            <a:r>
              <a:rPr lang="en-GB" sz="1900" b="1" dirty="0">
                <a:solidFill>
                  <a:schemeClr val="accent3"/>
                </a:solidFill>
              </a:rPr>
              <a:t>Hussein-McMahon Correspondence</a:t>
            </a:r>
            <a:r>
              <a:rPr lang="en-GB" sz="1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Britain had promised to recognise </a:t>
            </a:r>
            <a:r>
              <a:rPr lang="en-GB" sz="19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Arab independence</a:t>
            </a:r>
            <a:r>
              <a:rPr lang="en-GB" sz="1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after the war</a:t>
            </a:r>
          </a:p>
          <a:p>
            <a:r>
              <a:rPr lang="en-GB" sz="1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Under the </a:t>
            </a:r>
            <a:r>
              <a:rPr lang="en-GB" sz="1900" b="1" dirty="0">
                <a:solidFill>
                  <a:schemeClr val="accent1"/>
                </a:solidFill>
              </a:rPr>
              <a:t>Balfour Declaration</a:t>
            </a:r>
            <a:r>
              <a:rPr lang="en-GB" sz="1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Britain had promised to support a ‘</a:t>
            </a:r>
            <a:r>
              <a:rPr lang="en-GB" sz="19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national home’ for the Jews </a:t>
            </a:r>
            <a:r>
              <a:rPr lang="en-GB" sz="1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 Palestine-Israel</a:t>
            </a:r>
          </a:p>
          <a:p>
            <a:r>
              <a:rPr lang="en-GB" sz="1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Under the </a:t>
            </a:r>
            <a:r>
              <a:rPr lang="en-GB" sz="1900" b="1" dirty="0">
                <a:solidFill>
                  <a:schemeClr val="accent5"/>
                </a:solidFill>
              </a:rPr>
              <a:t>British Mandate for Palestine</a:t>
            </a:r>
            <a:r>
              <a:rPr lang="en-GB" sz="1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Britain had promised the rest of the League of Nations to govern Palestine until Palestine was ready to </a:t>
            </a:r>
            <a:r>
              <a:rPr lang="en-GB" sz="19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‘stand alone’</a:t>
            </a:r>
          </a:p>
          <a:p>
            <a:endParaRPr lang="en-GB" sz="1900" b="1" dirty="0"/>
          </a:p>
          <a:p>
            <a:endParaRPr lang="en-GB" sz="1900" b="1" dirty="0"/>
          </a:p>
          <a:p>
            <a:pPr marL="0" indent="0">
              <a:buNone/>
            </a:pPr>
            <a:r>
              <a:rPr lang="en-GB" sz="1900" dirty="0"/>
              <a:t>Factors to consider:</a:t>
            </a:r>
          </a:p>
          <a:p>
            <a:pPr lvl="2"/>
            <a:r>
              <a:rPr lang="en-GB" sz="1900" dirty="0"/>
              <a:t>The </a:t>
            </a:r>
            <a:r>
              <a:rPr lang="en-GB" sz="1900" dirty="0">
                <a:solidFill>
                  <a:schemeClr val="accent4"/>
                </a:solidFill>
              </a:rPr>
              <a:t>long history of antisemitism in Europe</a:t>
            </a:r>
            <a:r>
              <a:rPr lang="en-GB" sz="1900" dirty="0"/>
              <a:t>. Should the Jews now have their own state? </a:t>
            </a:r>
          </a:p>
          <a:p>
            <a:pPr lvl="2"/>
            <a:r>
              <a:rPr lang="en-GB" sz="1900" dirty="0"/>
              <a:t>Jews were expelled from Palestine-Israel </a:t>
            </a:r>
            <a:r>
              <a:rPr lang="en-GB" sz="1900" dirty="0">
                <a:solidFill>
                  <a:schemeClr val="accent4"/>
                </a:solidFill>
              </a:rPr>
              <a:t>2000 years ago. Do they have a right to return</a:t>
            </a:r>
            <a:r>
              <a:rPr lang="en-GB" sz="1900" dirty="0"/>
              <a:t>?</a:t>
            </a:r>
          </a:p>
          <a:p>
            <a:pPr lvl="2"/>
            <a:r>
              <a:rPr lang="en-GB" sz="1900" dirty="0"/>
              <a:t>Palestine-Israel is now </a:t>
            </a:r>
            <a:r>
              <a:rPr lang="en-GB" sz="1900" dirty="0">
                <a:solidFill>
                  <a:schemeClr val="accent4"/>
                </a:solidFill>
              </a:rPr>
              <a:t>home to Palestinians</a:t>
            </a:r>
            <a:r>
              <a:rPr lang="en-GB" sz="1900" dirty="0"/>
              <a:t>. Should they be able to keep their land?</a:t>
            </a:r>
          </a:p>
          <a:p>
            <a:pPr marL="0" indent="0">
              <a:buNone/>
            </a:pPr>
            <a:r>
              <a:rPr lang="en-GB" sz="1900" dirty="0"/>
              <a:t>Use these terms in your discussions:</a:t>
            </a:r>
          </a:p>
          <a:p>
            <a:pPr lvl="2"/>
            <a:r>
              <a:rPr lang="en-GB" sz="1900" dirty="0">
                <a:solidFill>
                  <a:schemeClr val="accent4"/>
                </a:solidFill>
              </a:rPr>
              <a:t>Palestinian nationalism</a:t>
            </a:r>
            <a:r>
              <a:rPr lang="en-GB" sz="1900" dirty="0"/>
              <a:t>: the movement to establish a Palestinian state in Palestine-Israel</a:t>
            </a:r>
          </a:p>
          <a:p>
            <a:pPr lvl="2"/>
            <a:r>
              <a:rPr lang="en-GB" sz="1900" dirty="0">
                <a:solidFill>
                  <a:schemeClr val="accent4"/>
                </a:solidFill>
              </a:rPr>
              <a:t>Zionism</a:t>
            </a:r>
            <a:r>
              <a:rPr lang="en-GB" sz="1900" dirty="0"/>
              <a:t>: the Jewish national movement to establish a Jewish state in Palestine-Israel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9948B4C-9697-E54C-83E7-9E80AE6AD8C4}"/>
              </a:ext>
            </a:extLst>
          </p:cNvPr>
          <p:cNvSpPr/>
          <p:nvPr/>
        </p:nvSpPr>
        <p:spPr>
          <a:xfrm>
            <a:off x="251791" y="3638579"/>
            <a:ext cx="11688418" cy="646331"/>
          </a:xfrm>
          <a:custGeom>
            <a:avLst/>
            <a:gdLst>
              <a:gd name="connsiteX0" fmla="*/ 0 w 11688418"/>
              <a:gd name="connsiteY0" fmla="*/ 0 h 646331"/>
              <a:gd name="connsiteX1" fmla="*/ 336901 w 11688418"/>
              <a:gd name="connsiteY1" fmla="*/ 0 h 646331"/>
              <a:gd name="connsiteX2" fmla="*/ 1141340 w 11688418"/>
              <a:gd name="connsiteY2" fmla="*/ 0 h 646331"/>
              <a:gd name="connsiteX3" fmla="*/ 1478241 w 11688418"/>
              <a:gd name="connsiteY3" fmla="*/ 0 h 646331"/>
              <a:gd name="connsiteX4" fmla="*/ 1815143 w 11688418"/>
              <a:gd name="connsiteY4" fmla="*/ 0 h 646331"/>
              <a:gd name="connsiteX5" fmla="*/ 2736465 w 11688418"/>
              <a:gd name="connsiteY5" fmla="*/ 0 h 646331"/>
              <a:gd name="connsiteX6" fmla="*/ 3424019 w 11688418"/>
              <a:gd name="connsiteY6" fmla="*/ 0 h 646331"/>
              <a:gd name="connsiteX7" fmla="*/ 3760920 w 11688418"/>
              <a:gd name="connsiteY7" fmla="*/ 0 h 646331"/>
              <a:gd name="connsiteX8" fmla="*/ 4448474 w 11688418"/>
              <a:gd name="connsiteY8" fmla="*/ 0 h 646331"/>
              <a:gd name="connsiteX9" fmla="*/ 5369797 w 11688418"/>
              <a:gd name="connsiteY9" fmla="*/ 0 h 646331"/>
              <a:gd name="connsiteX10" fmla="*/ 5940467 w 11688418"/>
              <a:gd name="connsiteY10" fmla="*/ 0 h 646331"/>
              <a:gd name="connsiteX11" fmla="*/ 6511136 w 11688418"/>
              <a:gd name="connsiteY11" fmla="*/ 0 h 646331"/>
              <a:gd name="connsiteX12" fmla="*/ 7198690 w 11688418"/>
              <a:gd name="connsiteY12" fmla="*/ 0 h 646331"/>
              <a:gd name="connsiteX13" fmla="*/ 8003129 w 11688418"/>
              <a:gd name="connsiteY13" fmla="*/ 0 h 646331"/>
              <a:gd name="connsiteX14" fmla="*/ 8807567 w 11688418"/>
              <a:gd name="connsiteY14" fmla="*/ 0 h 646331"/>
              <a:gd name="connsiteX15" fmla="*/ 9612005 w 11688418"/>
              <a:gd name="connsiteY15" fmla="*/ 0 h 646331"/>
              <a:gd name="connsiteX16" fmla="*/ 10533327 w 11688418"/>
              <a:gd name="connsiteY16" fmla="*/ 0 h 646331"/>
              <a:gd name="connsiteX17" fmla="*/ 11688418 w 11688418"/>
              <a:gd name="connsiteY17" fmla="*/ 0 h 646331"/>
              <a:gd name="connsiteX18" fmla="*/ 11688418 w 11688418"/>
              <a:gd name="connsiteY18" fmla="*/ 646331 h 646331"/>
              <a:gd name="connsiteX19" fmla="*/ 10883980 w 11688418"/>
              <a:gd name="connsiteY19" fmla="*/ 646331 h 646331"/>
              <a:gd name="connsiteX20" fmla="*/ 10547078 w 11688418"/>
              <a:gd name="connsiteY20" fmla="*/ 646331 h 646331"/>
              <a:gd name="connsiteX21" fmla="*/ 9859524 w 11688418"/>
              <a:gd name="connsiteY21" fmla="*/ 646331 h 646331"/>
              <a:gd name="connsiteX22" fmla="*/ 9288855 w 11688418"/>
              <a:gd name="connsiteY22" fmla="*/ 646331 h 646331"/>
              <a:gd name="connsiteX23" fmla="*/ 8718185 w 11688418"/>
              <a:gd name="connsiteY23" fmla="*/ 646331 h 646331"/>
              <a:gd name="connsiteX24" fmla="*/ 8147515 w 11688418"/>
              <a:gd name="connsiteY24" fmla="*/ 646331 h 646331"/>
              <a:gd name="connsiteX25" fmla="*/ 7576845 w 11688418"/>
              <a:gd name="connsiteY25" fmla="*/ 646331 h 646331"/>
              <a:gd name="connsiteX26" fmla="*/ 6772407 w 11688418"/>
              <a:gd name="connsiteY26" fmla="*/ 646331 h 646331"/>
              <a:gd name="connsiteX27" fmla="*/ 6084853 w 11688418"/>
              <a:gd name="connsiteY27" fmla="*/ 646331 h 646331"/>
              <a:gd name="connsiteX28" fmla="*/ 5747951 w 11688418"/>
              <a:gd name="connsiteY28" fmla="*/ 646331 h 646331"/>
              <a:gd name="connsiteX29" fmla="*/ 5177282 w 11688418"/>
              <a:gd name="connsiteY29" fmla="*/ 646331 h 646331"/>
              <a:gd name="connsiteX30" fmla="*/ 4372843 w 11688418"/>
              <a:gd name="connsiteY30" fmla="*/ 646331 h 646331"/>
              <a:gd name="connsiteX31" fmla="*/ 3919058 w 11688418"/>
              <a:gd name="connsiteY31" fmla="*/ 646331 h 646331"/>
              <a:gd name="connsiteX32" fmla="*/ 2997735 w 11688418"/>
              <a:gd name="connsiteY32" fmla="*/ 646331 h 646331"/>
              <a:gd name="connsiteX33" fmla="*/ 2076413 w 11688418"/>
              <a:gd name="connsiteY33" fmla="*/ 646331 h 646331"/>
              <a:gd name="connsiteX34" fmla="*/ 1388859 w 11688418"/>
              <a:gd name="connsiteY34" fmla="*/ 646331 h 646331"/>
              <a:gd name="connsiteX35" fmla="*/ 0 w 11688418"/>
              <a:gd name="connsiteY35" fmla="*/ 646331 h 646331"/>
              <a:gd name="connsiteX36" fmla="*/ 0 w 11688418"/>
              <a:gd name="connsiteY36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1688418" h="646331" fill="none" extrusionOk="0">
                <a:moveTo>
                  <a:pt x="0" y="0"/>
                </a:moveTo>
                <a:cubicBezTo>
                  <a:pt x="167023" y="-14591"/>
                  <a:pt x="187904" y="-16071"/>
                  <a:pt x="336901" y="0"/>
                </a:cubicBezTo>
                <a:cubicBezTo>
                  <a:pt x="485898" y="16071"/>
                  <a:pt x="963737" y="12662"/>
                  <a:pt x="1141340" y="0"/>
                </a:cubicBezTo>
                <a:cubicBezTo>
                  <a:pt x="1318943" y="-12662"/>
                  <a:pt x="1344690" y="4612"/>
                  <a:pt x="1478241" y="0"/>
                </a:cubicBezTo>
                <a:cubicBezTo>
                  <a:pt x="1611792" y="-4612"/>
                  <a:pt x="1671300" y="-12748"/>
                  <a:pt x="1815143" y="0"/>
                </a:cubicBezTo>
                <a:cubicBezTo>
                  <a:pt x="1958986" y="12748"/>
                  <a:pt x="2536817" y="-43593"/>
                  <a:pt x="2736465" y="0"/>
                </a:cubicBezTo>
                <a:cubicBezTo>
                  <a:pt x="2936113" y="43593"/>
                  <a:pt x="3114600" y="-3619"/>
                  <a:pt x="3424019" y="0"/>
                </a:cubicBezTo>
                <a:cubicBezTo>
                  <a:pt x="3733438" y="3619"/>
                  <a:pt x="3672489" y="13294"/>
                  <a:pt x="3760920" y="0"/>
                </a:cubicBezTo>
                <a:cubicBezTo>
                  <a:pt x="3849351" y="-13294"/>
                  <a:pt x="4148251" y="630"/>
                  <a:pt x="4448474" y="0"/>
                </a:cubicBezTo>
                <a:cubicBezTo>
                  <a:pt x="4748697" y="-630"/>
                  <a:pt x="4996708" y="11567"/>
                  <a:pt x="5369797" y="0"/>
                </a:cubicBezTo>
                <a:cubicBezTo>
                  <a:pt x="5742886" y="-11567"/>
                  <a:pt x="5706492" y="3016"/>
                  <a:pt x="5940467" y="0"/>
                </a:cubicBezTo>
                <a:cubicBezTo>
                  <a:pt x="6174442" y="-3016"/>
                  <a:pt x="6300419" y="960"/>
                  <a:pt x="6511136" y="0"/>
                </a:cubicBezTo>
                <a:cubicBezTo>
                  <a:pt x="6721853" y="-960"/>
                  <a:pt x="6902928" y="11569"/>
                  <a:pt x="7198690" y="0"/>
                </a:cubicBezTo>
                <a:cubicBezTo>
                  <a:pt x="7494452" y="-11569"/>
                  <a:pt x="7706773" y="-12123"/>
                  <a:pt x="8003129" y="0"/>
                </a:cubicBezTo>
                <a:cubicBezTo>
                  <a:pt x="8299485" y="12123"/>
                  <a:pt x="8568410" y="21538"/>
                  <a:pt x="8807567" y="0"/>
                </a:cubicBezTo>
                <a:cubicBezTo>
                  <a:pt x="9046724" y="-21538"/>
                  <a:pt x="9395447" y="-7954"/>
                  <a:pt x="9612005" y="0"/>
                </a:cubicBezTo>
                <a:cubicBezTo>
                  <a:pt x="9828563" y="7954"/>
                  <a:pt x="10149544" y="32334"/>
                  <a:pt x="10533327" y="0"/>
                </a:cubicBezTo>
                <a:cubicBezTo>
                  <a:pt x="10917110" y="-32334"/>
                  <a:pt x="11314919" y="15086"/>
                  <a:pt x="11688418" y="0"/>
                </a:cubicBezTo>
                <a:cubicBezTo>
                  <a:pt x="11681228" y="210550"/>
                  <a:pt x="11700308" y="494300"/>
                  <a:pt x="11688418" y="646331"/>
                </a:cubicBezTo>
                <a:cubicBezTo>
                  <a:pt x="11341123" y="674572"/>
                  <a:pt x="11100568" y="640902"/>
                  <a:pt x="10883980" y="646331"/>
                </a:cubicBezTo>
                <a:cubicBezTo>
                  <a:pt x="10667392" y="651760"/>
                  <a:pt x="10616006" y="651910"/>
                  <a:pt x="10547078" y="646331"/>
                </a:cubicBezTo>
                <a:cubicBezTo>
                  <a:pt x="10478150" y="640752"/>
                  <a:pt x="10095506" y="670917"/>
                  <a:pt x="9859524" y="646331"/>
                </a:cubicBezTo>
                <a:cubicBezTo>
                  <a:pt x="9623542" y="621745"/>
                  <a:pt x="9404716" y="672889"/>
                  <a:pt x="9288855" y="646331"/>
                </a:cubicBezTo>
                <a:cubicBezTo>
                  <a:pt x="9172994" y="619773"/>
                  <a:pt x="8924263" y="633553"/>
                  <a:pt x="8718185" y="646331"/>
                </a:cubicBezTo>
                <a:cubicBezTo>
                  <a:pt x="8512107" y="659110"/>
                  <a:pt x="8262354" y="628143"/>
                  <a:pt x="8147515" y="646331"/>
                </a:cubicBezTo>
                <a:cubicBezTo>
                  <a:pt x="8032676" y="664520"/>
                  <a:pt x="7715930" y="659300"/>
                  <a:pt x="7576845" y="646331"/>
                </a:cubicBezTo>
                <a:cubicBezTo>
                  <a:pt x="7437760" y="633363"/>
                  <a:pt x="7062464" y="651185"/>
                  <a:pt x="6772407" y="646331"/>
                </a:cubicBezTo>
                <a:cubicBezTo>
                  <a:pt x="6482350" y="641477"/>
                  <a:pt x="6386274" y="638178"/>
                  <a:pt x="6084853" y="646331"/>
                </a:cubicBezTo>
                <a:cubicBezTo>
                  <a:pt x="5783432" y="654484"/>
                  <a:pt x="5908074" y="660951"/>
                  <a:pt x="5747951" y="646331"/>
                </a:cubicBezTo>
                <a:cubicBezTo>
                  <a:pt x="5587828" y="631711"/>
                  <a:pt x="5421520" y="645657"/>
                  <a:pt x="5177282" y="646331"/>
                </a:cubicBezTo>
                <a:cubicBezTo>
                  <a:pt x="4933044" y="647005"/>
                  <a:pt x="4584573" y="648032"/>
                  <a:pt x="4372843" y="646331"/>
                </a:cubicBezTo>
                <a:cubicBezTo>
                  <a:pt x="4161113" y="644630"/>
                  <a:pt x="4039397" y="654861"/>
                  <a:pt x="3919058" y="646331"/>
                </a:cubicBezTo>
                <a:cubicBezTo>
                  <a:pt x="3798719" y="637801"/>
                  <a:pt x="3373893" y="631402"/>
                  <a:pt x="2997735" y="646331"/>
                </a:cubicBezTo>
                <a:cubicBezTo>
                  <a:pt x="2621577" y="661260"/>
                  <a:pt x="2296257" y="615216"/>
                  <a:pt x="2076413" y="646331"/>
                </a:cubicBezTo>
                <a:cubicBezTo>
                  <a:pt x="1856569" y="677446"/>
                  <a:pt x="1625129" y="630299"/>
                  <a:pt x="1388859" y="646331"/>
                </a:cubicBezTo>
                <a:cubicBezTo>
                  <a:pt x="1152589" y="662363"/>
                  <a:pt x="654056" y="582924"/>
                  <a:pt x="0" y="646331"/>
                </a:cubicBezTo>
                <a:cubicBezTo>
                  <a:pt x="19205" y="461572"/>
                  <a:pt x="-8700" y="151066"/>
                  <a:pt x="0" y="0"/>
                </a:cubicBezTo>
                <a:close/>
              </a:path>
              <a:path w="11688418" h="646331" stroke="0" extrusionOk="0">
                <a:moveTo>
                  <a:pt x="0" y="0"/>
                </a:moveTo>
                <a:cubicBezTo>
                  <a:pt x="142603" y="6416"/>
                  <a:pt x="430043" y="-10071"/>
                  <a:pt x="570670" y="0"/>
                </a:cubicBezTo>
                <a:cubicBezTo>
                  <a:pt x="711297" y="10071"/>
                  <a:pt x="775664" y="7558"/>
                  <a:pt x="907571" y="0"/>
                </a:cubicBezTo>
                <a:cubicBezTo>
                  <a:pt x="1039478" y="-7558"/>
                  <a:pt x="1392062" y="23364"/>
                  <a:pt x="1828894" y="0"/>
                </a:cubicBezTo>
                <a:cubicBezTo>
                  <a:pt x="2265726" y="-23364"/>
                  <a:pt x="2270975" y="-10231"/>
                  <a:pt x="2399563" y="0"/>
                </a:cubicBezTo>
                <a:cubicBezTo>
                  <a:pt x="2528151" y="10231"/>
                  <a:pt x="2842488" y="-3021"/>
                  <a:pt x="2970233" y="0"/>
                </a:cubicBezTo>
                <a:cubicBezTo>
                  <a:pt x="3097978" y="3021"/>
                  <a:pt x="3576936" y="5292"/>
                  <a:pt x="3891556" y="0"/>
                </a:cubicBezTo>
                <a:cubicBezTo>
                  <a:pt x="4206176" y="-5292"/>
                  <a:pt x="4239445" y="-6483"/>
                  <a:pt x="4345341" y="0"/>
                </a:cubicBezTo>
                <a:cubicBezTo>
                  <a:pt x="4451237" y="6483"/>
                  <a:pt x="4997505" y="10716"/>
                  <a:pt x="5266664" y="0"/>
                </a:cubicBezTo>
                <a:cubicBezTo>
                  <a:pt x="5535823" y="-10716"/>
                  <a:pt x="5896692" y="-21192"/>
                  <a:pt x="6187986" y="0"/>
                </a:cubicBezTo>
                <a:cubicBezTo>
                  <a:pt x="6479280" y="21192"/>
                  <a:pt x="6641049" y="18513"/>
                  <a:pt x="6875540" y="0"/>
                </a:cubicBezTo>
                <a:cubicBezTo>
                  <a:pt x="7110031" y="-18513"/>
                  <a:pt x="7417505" y="-20197"/>
                  <a:pt x="7796862" y="0"/>
                </a:cubicBezTo>
                <a:cubicBezTo>
                  <a:pt x="8176219" y="20197"/>
                  <a:pt x="8188124" y="1662"/>
                  <a:pt x="8367532" y="0"/>
                </a:cubicBezTo>
                <a:cubicBezTo>
                  <a:pt x="8546940" y="-1662"/>
                  <a:pt x="8737689" y="22915"/>
                  <a:pt x="8938202" y="0"/>
                </a:cubicBezTo>
                <a:cubicBezTo>
                  <a:pt x="9138715" y="-22915"/>
                  <a:pt x="9452584" y="-24507"/>
                  <a:pt x="9742640" y="0"/>
                </a:cubicBezTo>
                <a:cubicBezTo>
                  <a:pt x="10032696" y="24507"/>
                  <a:pt x="10088212" y="-26705"/>
                  <a:pt x="10313310" y="0"/>
                </a:cubicBezTo>
                <a:cubicBezTo>
                  <a:pt x="10538408" y="26705"/>
                  <a:pt x="11122693" y="-39087"/>
                  <a:pt x="11688418" y="0"/>
                </a:cubicBezTo>
                <a:cubicBezTo>
                  <a:pt x="11683766" y="236843"/>
                  <a:pt x="11668069" y="502642"/>
                  <a:pt x="11688418" y="646331"/>
                </a:cubicBezTo>
                <a:cubicBezTo>
                  <a:pt x="11409003" y="661295"/>
                  <a:pt x="11161786" y="673793"/>
                  <a:pt x="10883980" y="646331"/>
                </a:cubicBezTo>
                <a:cubicBezTo>
                  <a:pt x="10606174" y="618869"/>
                  <a:pt x="10658526" y="634676"/>
                  <a:pt x="10547078" y="646331"/>
                </a:cubicBezTo>
                <a:cubicBezTo>
                  <a:pt x="10435630" y="657986"/>
                  <a:pt x="10224533" y="665882"/>
                  <a:pt x="10093293" y="646331"/>
                </a:cubicBezTo>
                <a:cubicBezTo>
                  <a:pt x="9962054" y="626780"/>
                  <a:pt x="9431882" y="677584"/>
                  <a:pt x="9171970" y="646331"/>
                </a:cubicBezTo>
                <a:cubicBezTo>
                  <a:pt x="8912058" y="615078"/>
                  <a:pt x="8806463" y="628748"/>
                  <a:pt x="8484416" y="646331"/>
                </a:cubicBezTo>
                <a:cubicBezTo>
                  <a:pt x="8162369" y="663914"/>
                  <a:pt x="8174202" y="641883"/>
                  <a:pt x="8030631" y="646331"/>
                </a:cubicBezTo>
                <a:cubicBezTo>
                  <a:pt x="7887060" y="650779"/>
                  <a:pt x="7557192" y="642427"/>
                  <a:pt x="7343077" y="646331"/>
                </a:cubicBezTo>
                <a:cubicBezTo>
                  <a:pt x="7128962" y="650235"/>
                  <a:pt x="7109417" y="635522"/>
                  <a:pt x="7006175" y="646331"/>
                </a:cubicBezTo>
                <a:cubicBezTo>
                  <a:pt x="6902933" y="657140"/>
                  <a:pt x="6800325" y="661284"/>
                  <a:pt x="6669274" y="646331"/>
                </a:cubicBezTo>
                <a:cubicBezTo>
                  <a:pt x="6538223" y="631378"/>
                  <a:pt x="6272520" y="628238"/>
                  <a:pt x="5981720" y="646331"/>
                </a:cubicBezTo>
                <a:cubicBezTo>
                  <a:pt x="5690920" y="664424"/>
                  <a:pt x="5700957" y="635369"/>
                  <a:pt x="5527934" y="646331"/>
                </a:cubicBezTo>
                <a:cubicBezTo>
                  <a:pt x="5354911" y="657293"/>
                  <a:pt x="5006327" y="626393"/>
                  <a:pt x="4723496" y="646331"/>
                </a:cubicBezTo>
                <a:cubicBezTo>
                  <a:pt x="4440665" y="666269"/>
                  <a:pt x="4402788" y="668949"/>
                  <a:pt x="4269710" y="646331"/>
                </a:cubicBezTo>
                <a:cubicBezTo>
                  <a:pt x="4136632" y="623713"/>
                  <a:pt x="3759217" y="686294"/>
                  <a:pt x="3465272" y="646331"/>
                </a:cubicBezTo>
                <a:cubicBezTo>
                  <a:pt x="3171327" y="606368"/>
                  <a:pt x="3201430" y="630233"/>
                  <a:pt x="3128371" y="646331"/>
                </a:cubicBezTo>
                <a:cubicBezTo>
                  <a:pt x="3055312" y="662429"/>
                  <a:pt x="2617354" y="638164"/>
                  <a:pt x="2323933" y="646331"/>
                </a:cubicBezTo>
                <a:cubicBezTo>
                  <a:pt x="2030512" y="654498"/>
                  <a:pt x="1980732" y="630796"/>
                  <a:pt x="1870147" y="646331"/>
                </a:cubicBezTo>
                <a:cubicBezTo>
                  <a:pt x="1759562" y="661866"/>
                  <a:pt x="1693643" y="643847"/>
                  <a:pt x="1533245" y="646331"/>
                </a:cubicBezTo>
                <a:cubicBezTo>
                  <a:pt x="1372847" y="648815"/>
                  <a:pt x="1211556" y="666649"/>
                  <a:pt x="1079460" y="646331"/>
                </a:cubicBezTo>
                <a:cubicBezTo>
                  <a:pt x="947364" y="626013"/>
                  <a:pt x="325726" y="689679"/>
                  <a:pt x="0" y="646331"/>
                </a:cubicBezTo>
                <a:cubicBezTo>
                  <a:pt x="3196" y="414087"/>
                  <a:pt x="-28415" y="289473"/>
                  <a:pt x="0" y="0"/>
                </a:cubicBezTo>
                <a:close/>
              </a:path>
            </a:pathLst>
          </a:custGeom>
          <a:solidFill>
            <a:schemeClr val="accent4"/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GB" b="1" i="1" dirty="0">
                <a:solidFill>
                  <a:schemeClr val="bg1"/>
                </a:solidFill>
              </a:rPr>
              <a:t>In small groups, imagine you are advising the British government in the 1920s. Can you think of a way for Britain to meet its promises to both Palestinians and Jews?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686FF6B-9CDE-0544-90EA-CF1292681ECC}"/>
              </a:ext>
            </a:extLst>
          </p:cNvPr>
          <p:cNvSpPr/>
          <p:nvPr/>
        </p:nvSpPr>
        <p:spPr>
          <a:xfrm>
            <a:off x="250267" y="415558"/>
            <a:ext cx="11688418" cy="803986"/>
          </a:xfrm>
          <a:custGeom>
            <a:avLst/>
            <a:gdLst>
              <a:gd name="connsiteX0" fmla="*/ 0 w 11688418"/>
              <a:gd name="connsiteY0" fmla="*/ 0 h 803986"/>
              <a:gd name="connsiteX1" fmla="*/ 804438 w 11688418"/>
              <a:gd name="connsiteY1" fmla="*/ 0 h 803986"/>
              <a:gd name="connsiteX2" fmla="*/ 1141340 w 11688418"/>
              <a:gd name="connsiteY2" fmla="*/ 0 h 803986"/>
              <a:gd name="connsiteX3" fmla="*/ 2062662 w 11688418"/>
              <a:gd name="connsiteY3" fmla="*/ 0 h 803986"/>
              <a:gd name="connsiteX4" fmla="*/ 2750216 w 11688418"/>
              <a:gd name="connsiteY4" fmla="*/ 0 h 803986"/>
              <a:gd name="connsiteX5" fmla="*/ 3087117 w 11688418"/>
              <a:gd name="connsiteY5" fmla="*/ 0 h 803986"/>
              <a:gd name="connsiteX6" fmla="*/ 3774671 w 11688418"/>
              <a:gd name="connsiteY6" fmla="*/ 0 h 803986"/>
              <a:gd name="connsiteX7" fmla="*/ 4695994 w 11688418"/>
              <a:gd name="connsiteY7" fmla="*/ 0 h 803986"/>
              <a:gd name="connsiteX8" fmla="*/ 5266664 w 11688418"/>
              <a:gd name="connsiteY8" fmla="*/ 0 h 803986"/>
              <a:gd name="connsiteX9" fmla="*/ 5837333 w 11688418"/>
              <a:gd name="connsiteY9" fmla="*/ 0 h 803986"/>
              <a:gd name="connsiteX10" fmla="*/ 6524887 w 11688418"/>
              <a:gd name="connsiteY10" fmla="*/ 0 h 803986"/>
              <a:gd name="connsiteX11" fmla="*/ 7329326 w 11688418"/>
              <a:gd name="connsiteY11" fmla="*/ 0 h 803986"/>
              <a:gd name="connsiteX12" fmla="*/ 8133764 w 11688418"/>
              <a:gd name="connsiteY12" fmla="*/ 0 h 803986"/>
              <a:gd name="connsiteX13" fmla="*/ 8938202 w 11688418"/>
              <a:gd name="connsiteY13" fmla="*/ 0 h 803986"/>
              <a:gd name="connsiteX14" fmla="*/ 9859524 w 11688418"/>
              <a:gd name="connsiteY14" fmla="*/ 0 h 803986"/>
              <a:gd name="connsiteX15" fmla="*/ 10547078 w 11688418"/>
              <a:gd name="connsiteY15" fmla="*/ 0 h 803986"/>
              <a:gd name="connsiteX16" fmla="*/ 11688418 w 11688418"/>
              <a:gd name="connsiteY16" fmla="*/ 0 h 803986"/>
              <a:gd name="connsiteX17" fmla="*/ 11688418 w 11688418"/>
              <a:gd name="connsiteY17" fmla="*/ 401993 h 803986"/>
              <a:gd name="connsiteX18" fmla="*/ 11688418 w 11688418"/>
              <a:gd name="connsiteY18" fmla="*/ 803986 h 803986"/>
              <a:gd name="connsiteX19" fmla="*/ 10883980 w 11688418"/>
              <a:gd name="connsiteY19" fmla="*/ 803986 h 803986"/>
              <a:gd name="connsiteX20" fmla="*/ 10313310 w 11688418"/>
              <a:gd name="connsiteY20" fmla="*/ 803986 h 803986"/>
              <a:gd name="connsiteX21" fmla="*/ 9742640 w 11688418"/>
              <a:gd name="connsiteY21" fmla="*/ 803986 h 803986"/>
              <a:gd name="connsiteX22" fmla="*/ 9171970 w 11688418"/>
              <a:gd name="connsiteY22" fmla="*/ 803986 h 803986"/>
              <a:gd name="connsiteX23" fmla="*/ 8601301 w 11688418"/>
              <a:gd name="connsiteY23" fmla="*/ 803986 h 803986"/>
              <a:gd name="connsiteX24" fmla="*/ 7796862 w 11688418"/>
              <a:gd name="connsiteY24" fmla="*/ 803986 h 803986"/>
              <a:gd name="connsiteX25" fmla="*/ 7109308 w 11688418"/>
              <a:gd name="connsiteY25" fmla="*/ 803986 h 803986"/>
              <a:gd name="connsiteX26" fmla="*/ 6772407 w 11688418"/>
              <a:gd name="connsiteY26" fmla="*/ 803986 h 803986"/>
              <a:gd name="connsiteX27" fmla="*/ 6201737 w 11688418"/>
              <a:gd name="connsiteY27" fmla="*/ 803986 h 803986"/>
              <a:gd name="connsiteX28" fmla="*/ 5397299 w 11688418"/>
              <a:gd name="connsiteY28" fmla="*/ 803986 h 803986"/>
              <a:gd name="connsiteX29" fmla="*/ 4943513 w 11688418"/>
              <a:gd name="connsiteY29" fmla="*/ 803986 h 803986"/>
              <a:gd name="connsiteX30" fmla="*/ 4022191 w 11688418"/>
              <a:gd name="connsiteY30" fmla="*/ 803986 h 803986"/>
              <a:gd name="connsiteX31" fmla="*/ 3100869 w 11688418"/>
              <a:gd name="connsiteY31" fmla="*/ 803986 h 803986"/>
              <a:gd name="connsiteX32" fmla="*/ 2413315 w 11688418"/>
              <a:gd name="connsiteY32" fmla="*/ 803986 h 803986"/>
              <a:gd name="connsiteX33" fmla="*/ 1491992 w 11688418"/>
              <a:gd name="connsiteY33" fmla="*/ 803986 h 803986"/>
              <a:gd name="connsiteX34" fmla="*/ 804438 w 11688418"/>
              <a:gd name="connsiteY34" fmla="*/ 803986 h 803986"/>
              <a:gd name="connsiteX35" fmla="*/ 0 w 11688418"/>
              <a:gd name="connsiteY35" fmla="*/ 803986 h 803986"/>
              <a:gd name="connsiteX36" fmla="*/ 0 w 11688418"/>
              <a:gd name="connsiteY36" fmla="*/ 426113 h 803986"/>
              <a:gd name="connsiteX37" fmla="*/ 0 w 11688418"/>
              <a:gd name="connsiteY37" fmla="*/ 0 h 803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1688418" h="803986" fill="none" extrusionOk="0">
                <a:moveTo>
                  <a:pt x="0" y="0"/>
                </a:moveTo>
                <a:cubicBezTo>
                  <a:pt x="290676" y="-17953"/>
                  <a:pt x="597603" y="24213"/>
                  <a:pt x="804438" y="0"/>
                </a:cubicBezTo>
                <a:cubicBezTo>
                  <a:pt x="1011273" y="-24213"/>
                  <a:pt x="997497" y="-12748"/>
                  <a:pt x="1141340" y="0"/>
                </a:cubicBezTo>
                <a:cubicBezTo>
                  <a:pt x="1285183" y="12748"/>
                  <a:pt x="1863014" y="-43593"/>
                  <a:pt x="2062662" y="0"/>
                </a:cubicBezTo>
                <a:cubicBezTo>
                  <a:pt x="2262310" y="43593"/>
                  <a:pt x="2440797" y="-3619"/>
                  <a:pt x="2750216" y="0"/>
                </a:cubicBezTo>
                <a:cubicBezTo>
                  <a:pt x="3059635" y="3619"/>
                  <a:pt x="2998686" y="13294"/>
                  <a:pt x="3087117" y="0"/>
                </a:cubicBezTo>
                <a:cubicBezTo>
                  <a:pt x="3175548" y="-13294"/>
                  <a:pt x="3474448" y="630"/>
                  <a:pt x="3774671" y="0"/>
                </a:cubicBezTo>
                <a:cubicBezTo>
                  <a:pt x="4074894" y="-630"/>
                  <a:pt x="4322905" y="11567"/>
                  <a:pt x="4695994" y="0"/>
                </a:cubicBezTo>
                <a:cubicBezTo>
                  <a:pt x="5069083" y="-11567"/>
                  <a:pt x="5032689" y="3016"/>
                  <a:pt x="5266664" y="0"/>
                </a:cubicBezTo>
                <a:cubicBezTo>
                  <a:pt x="5500639" y="-3016"/>
                  <a:pt x="5626616" y="960"/>
                  <a:pt x="5837333" y="0"/>
                </a:cubicBezTo>
                <a:cubicBezTo>
                  <a:pt x="6048050" y="-960"/>
                  <a:pt x="6229125" y="11569"/>
                  <a:pt x="6524887" y="0"/>
                </a:cubicBezTo>
                <a:cubicBezTo>
                  <a:pt x="6820649" y="-11569"/>
                  <a:pt x="7032970" y="-12123"/>
                  <a:pt x="7329326" y="0"/>
                </a:cubicBezTo>
                <a:cubicBezTo>
                  <a:pt x="7625682" y="12123"/>
                  <a:pt x="7894607" y="21538"/>
                  <a:pt x="8133764" y="0"/>
                </a:cubicBezTo>
                <a:cubicBezTo>
                  <a:pt x="8372921" y="-21538"/>
                  <a:pt x="8721644" y="-7954"/>
                  <a:pt x="8938202" y="0"/>
                </a:cubicBezTo>
                <a:cubicBezTo>
                  <a:pt x="9154760" y="7954"/>
                  <a:pt x="9475741" y="32334"/>
                  <a:pt x="9859524" y="0"/>
                </a:cubicBezTo>
                <a:cubicBezTo>
                  <a:pt x="10243307" y="-32334"/>
                  <a:pt x="10367840" y="27643"/>
                  <a:pt x="10547078" y="0"/>
                </a:cubicBezTo>
                <a:cubicBezTo>
                  <a:pt x="10726316" y="-27643"/>
                  <a:pt x="11371826" y="37652"/>
                  <a:pt x="11688418" y="0"/>
                </a:cubicBezTo>
                <a:cubicBezTo>
                  <a:pt x="11699691" y="163875"/>
                  <a:pt x="11672196" y="290516"/>
                  <a:pt x="11688418" y="401993"/>
                </a:cubicBezTo>
                <a:cubicBezTo>
                  <a:pt x="11704640" y="513470"/>
                  <a:pt x="11669254" y="672197"/>
                  <a:pt x="11688418" y="803986"/>
                </a:cubicBezTo>
                <a:cubicBezTo>
                  <a:pt x="11441996" y="776687"/>
                  <a:pt x="11254140" y="782131"/>
                  <a:pt x="10883980" y="803986"/>
                </a:cubicBezTo>
                <a:cubicBezTo>
                  <a:pt x="10513820" y="825841"/>
                  <a:pt x="10432341" y="780441"/>
                  <a:pt x="10313310" y="803986"/>
                </a:cubicBezTo>
                <a:cubicBezTo>
                  <a:pt x="10194279" y="827532"/>
                  <a:pt x="9948718" y="791208"/>
                  <a:pt x="9742640" y="803986"/>
                </a:cubicBezTo>
                <a:cubicBezTo>
                  <a:pt x="9536562" y="816765"/>
                  <a:pt x="9286809" y="785798"/>
                  <a:pt x="9171970" y="803986"/>
                </a:cubicBezTo>
                <a:cubicBezTo>
                  <a:pt x="9057131" y="822175"/>
                  <a:pt x="8738317" y="815901"/>
                  <a:pt x="8601301" y="803986"/>
                </a:cubicBezTo>
                <a:cubicBezTo>
                  <a:pt x="8464285" y="792071"/>
                  <a:pt x="8088991" y="812467"/>
                  <a:pt x="7796862" y="803986"/>
                </a:cubicBezTo>
                <a:cubicBezTo>
                  <a:pt x="7504733" y="795505"/>
                  <a:pt x="7410729" y="795833"/>
                  <a:pt x="7109308" y="803986"/>
                </a:cubicBezTo>
                <a:cubicBezTo>
                  <a:pt x="6807887" y="812139"/>
                  <a:pt x="6921902" y="808400"/>
                  <a:pt x="6772407" y="803986"/>
                </a:cubicBezTo>
                <a:cubicBezTo>
                  <a:pt x="6622912" y="799572"/>
                  <a:pt x="6452017" y="807028"/>
                  <a:pt x="6201737" y="803986"/>
                </a:cubicBezTo>
                <a:cubicBezTo>
                  <a:pt x="5951457" y="800945"/>
                  <a:pt x="5605497" y="805486"/>
                  <a:pt x="5397299" y="803986"/>
                </a:cubicBezTo>
                <a:cubicBezTo>
                  <a:pt x="5189101" y="802486"/>
                  <a:pt x="5070613" y="817319"/>
                  <a:pt x="4943513" y="803986"/>
                </a:cubicBezTo>
                <a:cubicBezTo>
                  <a:pt x="4816413" y="790653"/>
                  <a:pt x="4394785" y="784791"/>
                  <a:pt x="4022191" y="803986"/>
                </a:cubicBezTo>
                <a:cubicBezTo>
                  <a:pt x="3649597" y="823181"/>
                  <a:pt x="3320713" y="772871"/>
                  <a:pt x="3100869" y="803986"/>
                </a:cubicBezTo>
                <a:cubicBezTo>
                  <a:pt x="2881025" y="835101"/>
                  <a:pt x="2649585" y="787954"/>
                  <a:pt x="2413315" y="803986"/>
                </a:cubicBezTo>
                <a:cubicBezTo>
                  <a:pt x="2177045" y="820018"/>
                  <a:pt x="1683334" y="794597"/>
                  <a:pt x="1491992" y="803986"/>
                </a:cubicBezTo>
                <a:cubicBezTo>
                  <a:pt x="1300650" y="813375"/>
                  <a:pt x="1064691" y="772475"/>
                  <a:pt x="804438" y="803986"/>
                </a:cubicBezTo>
                <a:cubicBezTo>
                  <a:pt x="544185" y="835497"/>
                  <a:pt x="353838" y="779768"/>
                  <a:pt x="0" y="803986"/>
                </a:cubicBezTo>
                <a:cubicBezTo>
                  <a:pt x="-17499" y="673441"/>
                  <a:pt x="-12099" y="520563"/>
                  <a:pt x="0" y="426113"/>
                </a:cubicBezTo>
                <a:cubicBezTo>
                  <a:pt x="12099" y="331663"/>
                  <a:pt x="-4184" y="86852"/>
                  <a:pt x="0" y="0"/>
                </a:cubicBezTo>
                <a:close/>
              </a:path>
              <a:path w="11688418" h="803986" stroke="0" extrusionOk="0">
                <a:moveTo>
                  <a:pt x="0" y="0"/>
                </a:moveTo>
                <a:cubicBezTo>
                  <a:pt x="142603" y="6416"/>
                  <a:pt x="430043" y="-10071"/>
                  <a:pt x="570670" y="0"/>
                </a:cubicBezTo>
                <a:cubicBezTo>
                  <a:pt x="711297" y="10071"/>
                  <a:pt x="775664" y="7558"/>
                  <a:pt x="907571" y="0"/>
                </a:cubicBezTo>
                <a:cubicBezTo>
                  <a:pt x="1039478" y="-7558"/>
                  <a:pt x="1392062" y="23364"/>
                  <a:pt x="1828894" y="0"/>
                </a:cubicBezTo>
                <a:cubicBezTo>
                  <a:pt x="2265726" y="-23364"/>
                  <a:pt x="2270975" y="-10231"/>
                  <a:pt x="2399563" y="0"/>
                </a:cubicBezTo>
                <a:cubicBezTo>
                  <a:pt x="2528151" y="10231"/>
                  <a:pt x="2842488" y="-3021"/>
                  <a:pt x="2970233" y="0"/>
                </a:cubicBezTo>
                <a:cubicBezTo>
                  <a:pt x="3097978" y="3021"/>
                  <a:pt x="3576936" y="5292"/>
                  <a:pt x="3891556" y="0"/>
                </a:cubicBezTo>
                <a:cubicBezTo>
                  <a:pt x="4206176" y="-5292"/>
                  <a:pt x="4239445" y="-6483"/>
                  <a:pt x="4345341" y="0"/>
                </a:cubicBezTo>
                <a:cubicBezTo>
                  <a:pt x="4451237" y="6483"/>
                  <a:pt x="4997505" y="10716"/>
                  <a:pt x="5266664" y="0"/>
                </a:cubicBezTo>
                <a:cubicBezTo>
                  <a:pt x="5535823" y="-10716"/>
                  <a:pt x="5896692" y="-21192"/>
                  <a:pt x="6187986" y="0"/>
                </a:cubicBezTo>
                <a:cubicBezTo>
                  <a:pt x="6479280" y="21192"/>
                  <a:pt x="6641049" y="18513"/>
                  <a:pt x="6875540" y="0"/>
                </a:cubicBezTo>
                <a:cubicBezTo>
                  <a:pt x="7110031" y="-18513"/>
                  <a:pt x="7417505" y="-20197"/>
                  <a:pt x="7796862" y="0"/>
                </a:cubicBezTo>
                <a:cubicBezTo>
                  <a:pt x="8176219" y="20197"/>
                  <a:pt x="8188124" y="1662"/>
                  <a:pt x="8367532" y="0"/>
                </a:cubicBezTo>
                <a:cubicBezTo>
                  <a:pt x="8546940" y="-1662"/>
                  <a:pt x="8737689" y="22915"/>
                  <a:pt x="8938202" y="0"/>
                </a:cubicBezTo>
                <a:cubicBezTo>
                  <a:pt x="9138715" y="-22915"/>
                  <a:pt x="9452584" y="-24507"/>
                  <a:pt x="9742640" y="0"/>
                </a:cubicBezTo>
                <a:cubicBezTo>
                  <a:pt x="10032696" y="24507"/>
                  <a:pt x="10088212" y="-26705"/>
                  <a:pt x="10313310" y="0"/>
                </a:cubicBezTo>
                <a:cubicBezTo>
                  <a:pt x="10538408" y="26705"/>
                  <a:pt x="11122693" y="-39087"/>
                  <a:pt x="11688418" y="0"/>
                </a:cubicBezTo>
                <a:cubicBezTo>
                  <a:pt x="11672088" y="148462"/>
                  <a:pt x="11688380" y="255680"/>
                  <a:pt x="11688418" y="418073"/>
                </a:cubicBezTo>
                <a:cubicBezTo>
                  <a:pt x="11688456" y="580466"/>
                  <a:pt x="11694631" y="670628"/>
                  <a:pt x="11688418" y="803986"/>
                </a:cubicBezTo>
                <a:cubicBezTo>
                  <a:pt x="11358406" y="773048"/>
                  <a:pt x="11261789" y="830225"/>
                  <a:pt x="10883980" y="803986"/>
                </a:cubicBezTo>
                <a:cubicBezTo>
                  <a:pt x="10506171" y="777747"/>
                  <a:pt x="10563313" y="787426"/>
                  <a:pt x="10430194" y="803986"/>
                </a:cubicBezTo>
                <a:cubicBezTo>
                  <a:pt x="10297075" y="820546"/>
                  <a:pt x="9765574" y="835126"/>
                  <a:pt x="9508872" y="803986"/>
                </a:cubicBezTo>
                <a:cubicBezTo>
                  <a:pt x="9252170" y="772846"/>
                  <a:pt x="9143365" y="786403"/>
                  <a:pt x="8821318" y="803986"/>
                </a:cubicBezTo>
                <a:cubicBezTo>
                  <a:pt x="8499271" y="821569"/>
                  <a:pt x="8517012" y="808050"/>
                  <a:pt x="8367532" y="803986"/>
                </a:cubicBezTo>
                <a:cubicBezTo>
                  <a:pt x="8218052" y="799922"/>
                  <a:pt x="7894093" y="800082"/>
                  <a:pt x="7679978" y="803986"/>
                </a:cubicBezTo>
                <a:cubicBezTo>
                  <a:pt x="7465863" y="807890"/>
                  <a:pt x="7438527" y="816457"/>
                  <a:pt x="7343077" y="803986"/>
                </a:cubicBezTo>
                <a:cubicBezTo>
                  <a:pt x="7247627" y="791515"/>
                  <a:pt x="7142485" y="789928"/>
                  <a:pt x="7006175" y="803986"/>
                </a:cubicBezTo>
                <a:cubicBezTo>
                  <a:pt x="6869865" y="818044"/>
                  <a:pt x="6609421" y="785893"/>
                  <a:pt x="6318621" y="803986"/>
                </a:cubicBezTo>
                <a:cubicBezTo>
                  <a:pt x="6027821" y="822079"/>
                  <a:pt x="6033050" y="792062"/>
                  <a:pt x="5864836" y="803986"/>
                </a:cubicBezTo>
                <a:cubicBezTo>
                  <a:pt x="5696622" y="815910"/>
                  <a:pt x="5343840" y="787900"/>
                  <a:pt x="5060397" y="803986"/>
                </a:cubicBezTo>
                <a:cubicBezTo>
                  <a:pt x="4776954" y="820072"/>
                  <a:pt x="4734902" y="820990"/>
                  <a:pt x="4606612" y="803986"/>
                </a:cubicBezTo>
                <a:cubicBezTo>
                  <a:pt x="4478322" y="786982"/>
                  <a:pt x="4096119" y="843949"/>
                  <a:pt x="3802174" y="803986"/>
                </a:cubicBezTo>
                <a:cubicBezTo>
                  <a:pt x="3508229" y="764023"/>
                  <a:pt x="3548896" y="798023"/>
                  <a:pt x="3465272" y="803986"/>
                </a:cubicBezTo>
                <a:cubicBezTo>
                  <a:pt x="3381648" y="809949"/>
                  <a:pt x="2954255" y="795819"/>
                  <a:pt x="2660834" y="803986"/>
                </a:cubicBezTo>
                <a:cubicBezTo>
                  <a:pt x="2367413" y="812153"/>
                  <a:pt x="2317633" y="788451"/>
                  <a:pt x="2207048" y="803986"/>
                </a:cubicBezTo>
                <a:cubicBezTo>
                  <a:pt x="2096463" y="819521"/>
                  <a:pt x="2020302" y="789804"/>
                  <a:pt x="1870147" y="803986"/>
                </a:cubicBezTo>
                <a:cubicBezTo>
                  <a:pt x="1719992" y="818168"/>
                  <a:pt x="1557249" y="784787"/>
                  <a:pt x="1416361" y="803986"/>
                </a:cubicBezTo>
                <a:cubicBezTo>
                  <a:pt x="1275473" y="823185"/>
                  <a:pt x="975622" y="841602"/>
                  <a:pt x="611923" y="803986"/>
                </a:cubicBezTo>
                <a:cubicBezTo>
                  <a:pt x="248224" y="766370"/>
                  <a:pt x="300205" y="793428"/>
                  <a:pt x="0" y="803986"/>
                </a:cubicBezTo>
                <a:cubicBezTo>
                  <a:pt x="16915" y="660332"/>
                  <a:pt x="2326" y="538597"/>
                  <a:pt x="0" y="426113"/>
                </a:cubicBezTo>
                <a:cubicBezTo>
                  <a:pt x="-2326" y="313629"/>
                  <a:pt x="15263" y="181885"/>
                  <a:pt x="0" y="0"/>
                </a:cubicBezTo>
                <a:close/>
              </a:path>
            </a:pathLst>
          </a:custGeom>
          <a:solidFill>
            <a:schemeClr val="accent4"/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0000">
            <a:no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</a:rPr>
              <a:t>Activity: What should Britain do?</a:t>
            </a:r>
          </a:p>
        </p:txBody>
      </p:sp>
    </p:spTree>
    <p:extLst>
      <p:ext uri="{BB962C8B-B14F-4D97-AF65-F5344CB8AC3E}">
        <p14:creationId xmlns:p14="http://schemas.microsoft.com/office/powerpoint/2010/main" val="41682629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1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2FD4C3-B8DE-2941-BFEB-18A2FDCBC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038" y="4326442"/>
            <a:ext cx="3503611" cy="1719072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2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text of the </a:t>
            </a:r>
            <a:r>
              <a:rPr lang="en-US" sz="2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Balfour Declaration</a:t>
            </a:r>
            <a:r>
              <a:rPr lang="en-US" sz="2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was </a:t>
            </a:r>
            <a:r>
              <a:rPr lang="en-US" sz="2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incorporated into Britain’s Mandate for Palestine</a:t>
            </a:r>
            <a:br>
              <a:rPr lang="en-US" sz="2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We’ll discuss what this meant for the </a:t>
            </a:r>
            <a:r>
              <a:rPr lang="en-US" sz="2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nature of Britain’s governance of Palestine </a:t>
            </a:r>
            <a:r>
              <a:rPr lang="en-US" sz="2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next lesson</a:t>
            </a:r>
            <a:br>
              <a:rPr lang="en-US" sz="2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2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7" name="sketch line">
            <a:extLst>
              <a:ext uri="{FF2B5EF4-FFF2-40B4-BE49-F238E27FC236}">
                <a16:creationId xmlns:a16="http://schemas.microsoft.com/office/drawing/2014/main" id="{6357EC4F-235E-4222-A36F-C7878ACE3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66B578E-22CE-7642-A94B-3454B2BED7A1}"/>
              </a:ext>
            </a:extLst>
          </p:cNvPr>
          <p:cNvSpPr txBox="1">
            <a:spLocks/>
          </p:cNvSpPr>
          <p:nvPr/>
        </p:nvSpPr>
        <p:spPr>
          <a:xfrm>
            <a:off x="630936" y="2807208"/>
            <a:ext cx="3429000" cy="34107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>
              <a:latin typeface="+mn-lt"/>
              <a:ea typeface="+mn-ea"/>
              <a:cs typeface="+mn-cs"/>
            </a:endParaRPr>
          </a:p>
        </p:txBody>
      </p:sp>
      <p:pic>
        <p:nvPicPr>
          <p:cNvPr id="5" name="Online Media 4" descr="The Balfour Declaration explained">
            <a:hlinkClick r:id="" action="ppaction://media"/>
            <a:extLst>
              <a:ext uri="{FF2B5EF4-FFF2-40B4-BE49-F238E27FC236}">
                <a16:creationId xmlns:a16="http://schemas.microsoft.com/office/drawing/2014/main" id="{EE4FFBA4-84BE-7A40-8A23-6B14DCB27E2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541651" y="2289592"/>
            <a:ext cx="7250010" cy="4096256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1F7EB2B9-057D-1442-A127-51445326D7CD}"/>
              </a:ext>
            </a:extLst>
          </p:cNvPr>
          <p:cNvSpPr txBox="1">
            <a:spLocks/>
          </p:cNvSpPr>
          <p:nvPr/>
        </p:nvSpPr>
        <p:spPr>
          <a:xfrm>
            <a:off x="558135" y="1290794"/>
            <a:ext cx="3429000" cy="10808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/>
              <a:t>Watch the first 3 minutes and 45 seconds of this video</a:t>
            </a:r>
          </a:p>
        </p:txBody>
      </p:sp>
      <p:pic>
        <p:nvPicPr>
          <p:cNvPr id="15" name="Picture 4" descr="General Sir Edmund Allenby entering Jerusalem, 11 December 1917">
            <a:extLst>
              <a:ext uri="{FF2B5EF4-FFF2-40B4-BE49-F238E27FC236}">
                <a16:creationId xmlns:a16="http://schemas.microsoft.com/office/drawing/2014/main" id="{B26BBB8A-17C0-284F-8037-73AFB523CA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r:link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87253" y="288340"/>
            <a:ext cx="1604408" cy="1867574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C7A41501-DD9C-5B4C-A1BC-F91059ECF154}"/>
              </a:ext>
            </a:extLst>
          </p:cNvPr>
          <p:cNvSpPr txBox="1">
            <a:spLocks/>
          </p:cNvSpPr>
          <p:nvPr/>
        </p:nvSpPr>
        <p:spPr>
          <a:xfrm>
            <a:off x="8204867" y="957083"/>
            <a:ext cx="1894356" cy="10808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200" i="1" dirty="0"/>
              <a:t>General Allenby enters Jerusalem in December 1917</a:t>
            </a:r>
          </a:p>
        </p:txBody>
      </p:sp>
    </p:spTree>
    <p:extLst>
      <p:ext uri="{BB962C8B-B14F-4D97-AF65-F5344CB8AC3E}">
        <p14:creationId xmlns:p14="http://schemas.microsoft.com/office/powerpoint/2010/main" val="2253013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7">
            <a:extLst>
              <a:ext uri="{FF2B5EF4-FFF2-40B4-BE49-F238E27FC236}">
                <a16:creationId xmlns:a16="http://schemas.microsoft.com/office/drawing/2014/main" id="{B415CC05-7409-46F5-8A98-2B5A6B099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1FB354-F177-9D4D-AA92-9C761864D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0852" y="1278056"/>
            <a:ext cx="4600280" cy="4559963"/>
          </a:xfrm>
        </p:spPr>
        <p:txBody>
          <a:bodyPr>
            <a:normAutofit/>
          </a:bodyPr>
          <a:lstStyle/>
          <a:p>
            <a:r>
              <a:rPr lang="en-GB" sz="6000" dirty="0">
                <a:solidFill>
                  <a:schemeClr val="accent1"/>
                </a:solidFill>
              </a:rPr>
              <a:t>Homework</a:t>
            </a:r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F2A7F1A3-B330-4A94-A2CD-4B913FF04C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794214" y="900814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7">
            <a:extLst>
              <a:ext uri="{FF2B5EF4-FFF2-40B4-BE49-F238E27FC236}">
                <a16:creationId xmlns:a16="http://schemas.microsoft.com/office/drawing/2014/main" id="{23EFF1D4-2A0A-4BF6-BD32-ADF1B4A184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792875" y="633165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id="{82E53320-5F4A-431D-A2F3-8FC8C873F6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" y="634080"/>
            <a:ext cx="7275530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D8B377-9A11-824E-9B37-E8E32FC1F9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440" y="1443596"/>
            <a:ext cx="6149595" cy="4500439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GB" sz="3600" i="1" dirty="0">
                <a:solidFill>
                  <a:srgbClr val="FEFFFF"/>
                </a:solidFill>
              </a:rPr>
              <a:t>Explain the significance of the Ottoman Empire’s defeat in WWI for those living in Palestine-Israel</a:t>
            </a:r>
          </a:p>
          <a:p>
            <a:pPr marL="0" indent="0" algn="ctr">
              <a:buNone/>
            </a:pPr>
            <a:r>
              <a:rPr lang="en-GB" sz="2000" i="1" dirty="0">
                <a:solidFill>
                  <a:srgbClr val="FEFFFF"/>
                </a:solidFill>
              </a:rPr>
              <a:t>Consider questions like these in your response:</a:t>
            </a:r>
          </a:p>
          <a:p>
            <a:pPr lvl="1" algn="ctr"/>
            <a:r>
              <a:rPr lang="en-GB" sz="2000" i="1" dirty="0">
                <a:solidFill>
                  <a:srgbClr val="FEFFFF"/>
                </a:solidFill>
              </a:rPr>
              <a:t>What did WWI change?</a:t>
            </a:r>
          </a:p>
          <a:p>
            <a:pPr lvl="1" algn="ctr"/>
            <a:r>
              <a:rPr lang="en-GB" sz="2000" i="1" dirty="0">
                <a:solidFill>
                  <a:srgbClr val="FEFFFF"/>
                </a:solidFill>
              </a:rPr>
              <a:t>What did this lead to? </a:t>
            </a:r>
          </a:p>
          <a:p>
            <a:pPr lvl="1" algn="ctr"/>
            <a:endParaRPr lang="en-GB" sz="2000" i="1" dirty="0">
              <a:solidFill>
                <a:srgbClr val="FEFFFF"/>
              </a:solidFill>
            </a:endParaRPr>
          </a:p>
          <a:p>
            <a:pPr lvl="1" algn="ctr"/>
            <a:endParaRPr lang="en-GB" sz="3200" dirty="0">
              <a:solidFill>
                <a:srgbClr val="FE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1616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5CB593EA-2F98-479F-B4C4-F366571FA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4" descr="100 years on: The end of the First World War – Churchill College">
            <a:extLst>
              <a:ext uri="{FF2B5EF4-FFF2-40B4-BE49-F238E27FC236}">
                <a16:creationId xmlns:a16="http://schemas.microsoft.com/office/drawing/2014/main" id="{FAD9D2B2-4FD8-ED47-A9C1-59A2FE151F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39987" y="926544"/>
            <a:ext cx="2589181" cy="1814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NPR">
            <a:extLst>
              <a:ext uri="{FF2B5EF4-FFF2-40B4-BE49-F238E27FC236}">
                <a16:creationId xmlns:a16="http://schemas.microsoft.com/office/drawing/2014/main" id="{38487CD3-EDBF-6B4E-B085-513D62F4C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9149702" y="843328"/>
            <a:ext cx="2572901" cy="1981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Woodrow Wilson - Wikipedia">
            <a:extLst>
              <a:ext uri="{FF2B5EF4-FFF2-40B4-BE49-F238E27FC236}">
                <a16:creationId xmlns:a16="http://schemas.microsoft.com/office/drawing/2014/main" id="{AED0C632-4D68-1C41-85C9-E8EEEADE7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551775" y="3425628"/>
            <a:ext cx="2143352" cy="2926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9BEB6D0-9E4E-4221-93D1-74ABECEE9E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5910" y="3474720"/>
            <a:ext cx="6046090" cy="3383281"/>
          </a:xfrm>
          <a:prstGeom prst="rect">
            <a:avLst/>
          </a:prstGeom>
          <a:solidFill>
            <a:srgbClr val="5B48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FEED35-C101-164C-B2A9-38F06E7FDA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682" y="3583576"/>
            <a:ext cx="5706536" cy="2989504"/>
          </a:xfrm>
        </p:spPr>
        <p:txBody>
          <a:bodyPr lIns="90000">
            <a:noAutofit/>
          </a:bodyPr>
          <a:lstStyle/>
          <a:p>
            <a:pPr marL="0" indent="0">
              <a:buNone/>
            </a:pPr>
            <a:r>
              <a:rPr lang="en-GB" b="1" dirty="0">
                <a:solidFill>
                  <a:srgbClr val="FFFFFF"/>
                </a:solidFill>
              </a:rPr>
              <a:t>Plenary:</a:t>
            </a:r>
          </a:p>
          <a:p>
            <a:pPr marL="0" indent="0">
              <a:buNone/>
            </a:pPr>
            <a:r>
              <a:rPr lang="en-GB" dirty="0">
                <a:solidFill>
                  <a:srgbClr val="FFFFFF"/>
                </a:solidFill>
              </a:rPr>
              <a:t>With your partner, assign yourselves </a:t>
            </a:r>
            <a:r>
              <a:rPr lang="en-GB" dirty="0">
                <a:solidFill>
                  <a:schemeClr val="accent6"/>
                </a:solidFill>
              </a:rPr>
              <a:t>Person 1 </a:t>
            </a:r>
            <a:r>
              <a:rPr lang="en-GB" dirty="0">
                <a:solidFill>
                  <a:srgbClr val="FFFFFF"/>
                </a:solidFill>
              </a:rPr>
              <a:t>and </a:t>
            </a:r>
            <a:r>
              <a:rPr lang="en-GB" dirty="0">
                <a:solidFill>
                  <a:schemeClr val="accent3"/>
                </a:solidFill>
              </a:rPr>
              <a:t>Person 2</a:t>
            </a:r>
          </a:p>
          <a:p>
            <a:r>
              <a:rPr lang="en-GB" dirty="0">
                <a:solidFill>
                  <a:schemeClr val="accent6"/>
                </a:solidFill>
              </a:rPr>
              <a:t>Person 1: </a:t>
            </a:r>
            <a:r>
              <a:rPr lang="en-GB" dirty="0">
                <a:solidFill>
                  <a:srgbClr val="FFFFFF"/>
                </a:solidFill>
              </a:rPr>
              <a:t>Define Mandate Palestine</a:t>
            </a:r>
          </a:p>
          <a:p>
            <a:r>
              <a:rPr lang="en-GB" dirty="0">
                <a:solidFill>
                  <a:schemeClr val="accent3"/>
                </a:solidFill>
              </a:rPr>
              <a:t>Person 2: </a:t>
            </a:r>
            <a:r>
              <a:rPr lang="en-GB" dirty="0">
                <a:solidFill>
                  <a:srgbClr val="FFFFFF"/>
                </a:solidFill>
              </a:rPr>
              <a:t>Explain why Britain governed Palestine between 1920 and 1948</a:t>
            </a:r>
          </a:p>
        </p:txBody>
      </p:sp>
      <p:pic>
        <p:nvPicPr>
          <p:cNvPr id="6" name="Picture 6" descr="Treaty of Versailles - Wikipedia">
            <a:extLst>
              <a:ext uri="{FF2B5EF4-FFF2-40B4-BE49-F238E27FC236}">
                <a16:creationId xmlns:a16="http://schemas.microsoft.com/office/drawing/2014/main" id="{97745562-533E-3647-9E0B-EDFED3DC8E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491"/>
          <a:stretch/>
        </p:blipFill>
        <p:spPr bwMode="auto">
          <a:xfrm>
            <a:off x="443553" y="3715097"/>
            <a:ext cx="2596212" cy="2353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League of Nations - Wikipedia">
            <a:extLst>
              <a:ext uri="{FF2B5EF4-FFF2-40B4-BE49-F238E27FC236}">
                <a16:creationId xmlns:a16="http://schemas.microsoft.com/office/drawing/2014/main" id="{387BC490-1148-5C4D-A01E-A22CB4A4E8A0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61361" y="656952"/>
            <a:ext cx="2088273" cy="2353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0206591-B2E1-4645-9FA7-4F2B8567841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6203" t="24143" r="51586" b="15313"/>
          <a:stretch/>
        </p:blipFill>
        <p:spPr>
          <a:xfrm>
            <a:off x="3860423" y="146541"/>
            <a:ext cx="1717542" cy="2926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8356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37C098-A08E-9944-8786-771D3FEF0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064" y="160441"/>
            <a:ext cx="3773750" cy="949026"/>
          </a:xfrm>
        </p:spPr>
        <p:txBody>
          <a:bodyPr anchor="ctr">
            <a:normAutofit/>
          </a:bodyPr>
          <a:lstStyle/>
          <a:p>
            <a:pPr algn="ctr"/>
            <a:r>
              <a:rPr lang="en-GB" sz="5400" b="1" dirty="0"/>
              <a:t>Recap</a:t>
            </a:r>
          </a:p>
        </p:txBody>
      </p:sp>
      <p:sp>
        <p:nvSpPr>
          <p:cNvPr id="18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3B6DC49C-9374-4DAF-BE25-3044FD6D7A5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9041210"/>
              </p:ext>
            </p:extLst>
          </p:nvPr>
        </p:nvGraphicFramePr>
        <p:xfrm>
          <a:off x="4593154" y="628320"/>
          <a:ext cx="7340782" cy="48401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FF069FA7-B32A-8448-9851-A3DBAB369946}"/>
              </a:ext>
            </a:extLst>
          </p:cNvPr>
          <p:cNvSpPr txBox="1"/>
          <p:nvPr/>
        </p:nvSpPr>
        <p:spPr>
          <a:xfrm>
            <a:off x="4616152" y="1606491"/>
            <a:ext cx="703796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2"/>
                </a:solidFill>
              </a:rPr>
              <a:t>Zionism is the </a:t>
            </a:r>
            <a:r>
              <a:rPr lang="en-GB" sz="2400" b="1" dirty="0">
                <a:solidFill>
                  <a:schemeClr val="accent2"/>
                </a:solidFill>
              </a:rPr>
              <a:t>Jewish national movement </a:t>
            </a:r>
            <a:r>
              <a:rPr lang="en-GB" sz="2400" dirty="0">
                <a:solidFill>
                  <a:schemeClr val="accent2"/>
                </a:solidFill>
              </a:rPr>
              <a:t>to establish a Jewish state between the Mediterranean Sea and the River Jordan </a:t>
            </a:r>
            <a:r>
              <a:rPr lang="en-GB" sz="2400" dirty="0">
                <a:solidFill>
                  <a:srgbClr val="CE9EE8"/>
                </a:solidFill>
              </a:rPr>
              <a:t>(in Palestine-Israel)</a:t>
            </a:r>
          </a:p>
          <a:p>
            <a:r>
              <a:rPr lang="en-GB" sz="2800" dirty="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3866D6-9917-1E4E-BDA8-3339BF48D426}"/>
              </a:ext>
            </a:extLst>
          </p:cNvPr>
          <p:cNvSpPr txBox="1"/>
          <p:nvPr/>
        </p:nvSpPr>
        <p:spPr>
          <a:xfrm>
            <a:off x="4593154" y="4517653"/>
            <a:ext cx="74743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2"/>
                </a:solidFill>
              </a:rPr>
              <a:t>Palestinian nationalism emerged at the turn of the twentieth century. It is the movement to establish a </a:t>
            </a:r>
            <a:r>
              <a:rPr lang="en-GB" sz="2400" b="1" dirty="0">
                <a:solidFill>
                  <a:schemeClr val="accent2"/>
                </a:solidFill>
              </a:rPr>
              <a:t>Palestinian state </a:t>
            </a:r>
            <a:r>
              <a:rPr lang="en-GB" sz="2400" dirty="0">
                <a:solidFill>
                  <a:schemeClr val="accent2"/>
                </a:solidFill>
              </a:rPr>
              <a:t>between the Mediterranean Sea and the River Jordan </a:t>
            </a:r>
            <a:r>
              <a:rPr lang="en-GB" sz="2400" dirty="0">
                <a:solidFill>
                  <a:srgbClr val="CE9EE8"/>
                </a:solidFill>
              </a:rPr>
              <a:t>(in Palestine-Israel)</a:t>
            </a:r>
          </a:p>
        </p:txBody>
      </p:sp>
      <p:pic>
        <p:nvPicPr>
          <p:cNvPr id="11" name="Picture 2" descr="Theodor Herzl | Austrian Zionist leader | Britannica">
            <a:extLst>
              <a:ext uri="{FF2B5EF4-FFF2-40B4-BE49-F238E27FC236}">
                <a16:creationId xmlns:a16="http://schemas.microsoft.com/office/drawing/2014/main" id="{AE8A4B7F-A25E-FC4D-BCC8-E1BCF4CF86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 bwMode="auto">
          <a:xfrm rot="748681">
            <a:off x="2241685" y="1454802"/>
            <a:ext cx="1929906" cy="1998418"/>
          </a:xfrm>
          <a:custGeom>
            <a:avLst/>
            <a:gdLst/>
            <a:ahLst/>
            <a:cxnLst/>
            <a:rect l="l" t="t" r="r" b="b"/>
            <a:pathLst>
              <a:path w="4035547" h="4178808">
                <a:moveTo>
                  <a:pt x="14988" y="0"/>
                </a:moveTo>
                <a:lnTo>
                  <a:pt x="4035547" y="0"/>
                </a:lnTo>
                <a:lnTo>
                  <a:pt x="4035547" y="4161794"/>
                </a:lnTo>
                <a:lnTo>
                  <a:pt x="3918602" y="4164199"/>
                </a:lnTo>
                <a:cubicBezTo>
                  <a:pt x="3673497" y="4178956"/>
                  <a:pt x="3428120" y="4172295"/>
                  <a:pt x="3183014" y="4175560"/>
                </a:cubicBezTo>
                <a:cubicBezTo>
                  <a:pt x="2855121" y="4180001"/>
                  <a:pt x="2527499" y="4168639"/>
                  <a:pt x="2199742" y="4167595"/>
                </a:cubicBezTo>
                <a:cubicBezTo>
                  <a:pt x="2132562" y="4167334"/>
                  <a:pt x="2065110" y="4170729"/>
                  <a:pt x="1998202" y="4175952"/>
                </a:cubicBezTo>
                <a:cubicBezTo>
                  <a:pt x="1905507" y="4183005"/>
                  <a:pt x="1814033" y="4174124"/>
                  <a:pt x="1722153" y="4165766"/>
                </a:cubicBezTo>
                <a:cubicBezTo>
                  <a:pt x="1611407" y="4155711"/>
                  <a:pt x="1500933" y="4164591"/>
                  <a:pt x="1390867" y="4176214"/>
                </a:cubicBezTo>
                <a:lnTo>
                  <a:pt x="1348076" y="4178808"/>
                </a:lnTo>
                <a:lnTo>
                  <a:pt x="597587" y="4178808"/>
                </a:lnTo>
                <a:lnTo>
                  <a:pt x="507890" y="4175773"/>
                </a:lnTo>
                <a:cubicBezTo>
                  <a:pt x="403218" y="4174810"/>
                  <a:pt x="298546" y="4175691"/>
                  <a:pt x="193840" y="4176214"/>
                </a:cubicBezTo>
                <a:lnTo>
                  <a:pt x="2757" y="4175742"/>
                </a:lnTo>
                <a:lnTo>
                  <a:pt x="2810" y="4034870"/>
                </a:lnTo>
                <a:cubicBezTo>
                  <a:pt x="5629" y="3979851"/>
                  <a:pt x="10539" y="3924896"/>
                  <a:pt x="15416" y="3870068"/>
                </a:cubicBezTo>
                <a:cubicBezTo>
                  <a:pt x="23018" y="3799731"/>
                  <a:pt x="25045" y="3728899"/>
                  <a:pt x="21498" y="3658244"/>
                </a:cubicBezTo>
                <a:cubicBezTo>
                  <a:pt x="17063" y="3602147"/>
                  <a:pt x="10095" y="3546050"/>
                  <a:pt x="8828" y="3489953"/>
                </a:cubicBezTo>
                <a:cubicBezTo>
                  <a:pt x="6548" y="3389688"/>
                  <a:pt x="7434" y="3289424"/>
                  <a:pt x="13262" y="3189160"/>
                </a:cubicBezTo>
                <a:cubicBezTo>
                  <a:pt x="16176" y="3138901"/>
                  <a:pt x="20864" y="3089150"/>
                  <a:pt x="22891" y="3038510"/>
                </a:cubicBezTo>
                <a:cubicBezTo>
                  <a:pt x="24918" y="2987870"/>
                  <a:pt x="28973" y="2936723"/>
                  <a:pt x="17444" y="2887098"/>
                </a:cubicBezTo>
                <a:cubicBezTo>
                  <a:pt x="-2068" y="2802699"/>
                  <a:pt x="12249" y="2718680"/>
                  <a:pt x="16430" y="2634534"/>
                </a:cubicBezTo>
                <a:cubicBezTo>
                  <a:pt x="18964" y="2582244"/>
                  <a:pt x="34168" y="2528685"/>
                  <a:pt x="20738" y="2477919"/>
                </a:cubicBezTo>
                <a:cubicBezTo>
                  <a:pt x="-421" y="2398342"/>
                  <a:pt x="13389" y="2320415"/>
                  <a:pt x="20738" y="2242107"/>
                </a:cubicBezTo>
                <a:cubicBezTo>
                  <a:pt x="29213" y="2168001"/>
                  <a:pt x="27718" y="2093082"/>
                  <a:pt x="16303" y="2019369"/>
                </a:cubicBezTo>
                <a:cubicBezTo>
                  <a:pt x="1986" y="1946239"/>
                  <a:pt x="1986" y="1871028"/>
                  <a:pt x="16303" y="1797899"/>
                </a:cubicBezTo>
                <a:cubicBezTo>
                  <a:pt x="28162" y="1737537"/>
                  <a:pt x="29530" y="1675589"/>
                  <a:pt x="20357" y="1614758"/>
                </a:cubicBezTo>
                <a:cubicBezTo>
                  <a:pt x="14149" y="1571226"/>
                  <a:pt x="3000" y="1527947"/>
                  <a:pt x="1480" y="1484415"/>
                </a:cubicBezTo>
                <a:cubicBezTo>
                  <a:pt x="-1662" y="1393377"/>
                  <a:pt x="200" y="1302238"/>
                  <a:pt x="7055" y="1211417"/>
                </a:cubicBezTo>
                <a:cubicBezTo>
                  <a:pt x="15036" y="1107980"/>
                  <a:pt x="30366" y="1004923"/>
                  <a:pt x="19724" y="900725"/>
                </a:cubicBezTo>
                <a:cubicBezTo>
                  <a:pt x="16050" y="864934"/>
                  <a:pt x="8575" y="829270"/>
                  <a:pt x="7815" y="793353"/>
                </a:cubicBezTo>
                <a:cubicBezTo>
                  <a:pt x="6168" y="726087"/>
                  <a:pt x="5407" y="659710"/>
                  <a:pt x="9208" y="590286"/>
                </a:cubicBezTo>
                <a:cubicBezTo>
                  <a:pt x="13009" y="520863"/>
                  <a:pt x="27452" y="450424"/>
                  <a:pt x="17697" y="382270"/>
                </a:cubicBezTo>
                <a:cubicBezTo>
                  <a:pt x="7941" y="314115"/>
                  <a:pt x="14276" y="247103"/>
                  <a:pt x="20611" y="180218"/>
                </a:cubicBezTo>
                <a:cubicBezTo>
                  <a:pt x="23652" y="148426"/>
                  <a:pt x="25711" y="116982"/>
                  <a:pt x="25156" y="8566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BA5C8626-C3CE-0C46-A1D3-8F4D017E03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206540">
            <a:off x="885126" y="3180528"/>
            <a:ext cx="2553155" cy="3489311"/>
          </a:xfrm>
          <a:prstGeom prst="rect">
            <a:avLst/>
          </a:prstGeom>
        </p:spPr>
      </p:pic>
      <p:pic>
        <p:nvPicPr>
          <p:cNvPr id="14" name="Picture 2" descr="First Zionist Congress High Resolution Stock Photography and Images - Alamy">
            <a:extLst>
              <a:ext uri="{FF2B5EF4-FFF2-40B4-BE49-F238E27FC236}">
                <a16:creationId xmlns:a16="http://schemas.microsoft.com/office/drawing/2014/main" id="{11CDCCFE-7A65-5F43-BD6C-D151A8FF90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r:link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"/>
          <a:stretch>
            <a:fillRect/>
          </a:stretch>
        </p:blipFill>
        <p:spPr bwMode="auto">
          <a:xfrm rot="20643739">
            <a:off x="124684" y="1538322"/>
            <a:ext cx="2147404" cy="1374506"/>
          </a:xfrm>
          <a:custGeom>
            <a:avLst/>
            <a:gdLst/>
            <a:ahLst/>
            <a:cxnLst/>
            <a:rect l="l" t="t" r="r" b="b"/>
            <a:pathLst>
              <a:path w="4047645" h="2495811">
                <a:moveTo>
                  <a:pt x="2441891" y="4"/>
                </a:moveTo>
                <a:cubicBezTo>
                  <a:pt x="2489381" y="-78"/>
                  <a:pt x="2536882" y="1163"/>
                  <a:pt x="2584383" y="4428"/>
                </a:cubicBezTo>
                <a:cubicBezTo>
                  <a:pt x="2744314" y="17813"/>
                  <a:pt x="2904989" y="21079"/>
                  <a:pt x="3065367" y="14222"/>
                </a:cubicBezTo>
                <a:cubicBezTo>
                  <a:pt x="3194244" y="5694"/>
                  <a:pt x="3323514" y="4206"/>
                  <a:pt x="3452568" y="9782"/>
                </a:cubicBezTo>
                <a:cubicBezTo>
                  <a:pt x="3572813" y="16442"/>
                  <a:pt x="3693059" y="23233"/>
                  <a:pt x="3813712" y="19315"/>
                </a:cubicBezTo>
                <a:cubicBezTo>
                  <a:pt x="3861755" y="17748"/>
                  <a:pt x="3909121" y="15789"/>
                  <a:pt x="3956758" y="13177"/>
                </a:cubicBezTo>
                <a:lnTo>
                  <a:pt x="4047645" y="9696"/>
                </a:lnTo>
                <a:lnTo>
                  <a:pt x="4047645" y="2495811"/>
                </a:lnTo>
                <a:lnTo>
                  <a:pt x="28177" y="2495811"/>
                </a:lnTo>
                <a:lnTo>
                  <a:pt x="28782" y="2485852"/>
                </a:lnTo>
                <a:cubicBezTo>
                  <a:pt x="31911" y="2365446"/>
                  <a:pt x="35027" y="2245002"/>
                  <a:pt x="38157" y="2124521"/>
                </a:cubicBezTo>
                <a:cubicBezTo>
                  <a:pt x="38284" y="2119444"/>
                  <a:pt x="39171" y="2114494"/>
                  <a:pt x="39171" y="2109417"/>
                </a:cubicBezTo>
                <a:cubicBezTo>
                  <a:pt x="48166" y="1995573"/>
                  <a:pt x="53107" y="1881729"/>
                  <a:pt x="18899" y="1770550"/>
                </a:cubicBezTo>
                <a:cubicBezTo>
                  <a:pt x="15871" y="1760104"/>
                  <a:pt x="14262" y="1749304"/>
                  <a:pt x="14084" y="1738440"/>
                </a:cubicBezTo>
                <a:cubicBezTo>
                  <a:pt x="12413" y="1641514"/>
                  <a:pt x="16644" y="1544587"/>
                  <a:pt x="26754" y="1448181"/>
                </a:cubicBezTo>
                <a:cubicBezTo>
                  <a:pt x="31949" y="1389038"/>
                  <a:pt x="26754" y="1329006"/>
                  <a:pt x="43478" y="1270498"/>
                </a:cubicBezTo>
                <a:cubicBezTo>
                  <a:pt x="50864" y="1241421"/>
                  <a:pt x="55109" y="1211634"/>
                  <a:pt x="56147" y="1181656"/>
                </a:cubicBezTo>
                <a:cubicBezTo>
                  <a:pt x="59948" y="1109060"/>
                  <a:pt x="38537" y="1040779"/>
                  <a:pt x="18139" y="972244"/>
                </a:cubicBezTo>
                <a:cubicBezTo>
                  <a:pt x="7370" y="935945"/>
                  <a:pt x="-5426" y="898886"/>
                  <a:pt x="2429" y="860811"/>
                </a:cubicBezTo>
                <a:cubicBezTo>
                  <a:pt x="16707" y="802251"/>
                  <a:pt x="24854" y="742359"/>
                  <a:pt x="26754" y="682112"/>
                </a:cubicBezTo>
                <a:cubicBezTo>
                  <a:pt x="26754" y="639468"/>
                  <a:pt x="16365" y="597712"/>
                  <a:pt x="20039" y="555195"/>
                </a:cubicBezTo>
                <a:cubicBezTo>
                  <a:pt x="28211" y="472712"/>
                  <a:pt x="30238" y="389734"/>
                  <a:pt x="26121" y="306946"/>
                </a:cubicBezTo>
                <a:cubicBezTo>
                  <a:pt x="26095" y="273846"/>
                  <a:pt x="29846" y="240848"/>
                  <a:pt x="37270" y="208585"/>
                </a:cubicBezTo>
                <a:cubicBezTo>
                  <a:pt x="46506" y="151651"/>
                  <a:pt x="48419" y="93777"/>
                  <a:pt x="42971" y="36360"/>
                </a:cubicBezTo>
                <a:lnTo>
                  <a:pt x="38853" y="8429"/>
                </a:lnTo>
                <a:lnTo>
                  <a:pt x="56649" y="7824"/>
                </a:lnTo>
                <a:cubicBezTo>
                  <a:pt x="210497" y="-156"/>
                  <a:pt x="364754" y="3162"/>
                  <a:pt x="518087" y="17748"/>
                </a:cubicBezTo>
                <a:cubicBezTo>
                  <a:pt x="626567" y="25440"/>
                  <a:pt x="735534" y="24213"/>
                  <a:pt x="843809" y="14092"/>
                </a:cubicBezTo>
                <a:cubicBezTo>
                  <a:pt x="1042499" y="-1711"/>
                  <a:pt x="1240782" y="10958"/>
                  <a:pt x="1439065" y="21666"/>
                </a:cubicBezTo>
                <a:cubicBezTo>
                  <a:pt x="1631105" y="32113"/>
                  <a:pt x="1823010" y="24408"/>
                  <a:pt x="2015050" y="17487"/>
                </a:cubicBezTo>
                <a:cubicBezTo>
                  <a:pt x="2157045" y="12394"/>
                  <a:pt x="2299420" y="249"/>
                  <a:pt x="2441891" y="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4326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C4889-5CD9-464F-943F-1C44D0169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204" y="236468"/>
            <a:ext cx="4281692" cy="1015663"/>
          </a:xfrm>
        </p:spPr>
        <p:txBody>
          <a:bodyPr anchor="b">
            <a:normAutofit/>
          </a:bodyPr>
          <a:lstStyle/>
          <a:p>
            <a:r>
              <a:rPr lang="en-GB" sz="6000" dirty="0"/>
              <a:t>4a. Keywords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F4B190-8EB2-0247-8D4E-80C16FA85C87}"/>
              </a:ext>
            </a:extLst>
          </p:cNvPr>
          <p:cNvSpPr txBox="1"/>
          <p:nvPr/>
        </p:nvSpPr>
        <p:spPr>
          <a:xfrm>
            <a:off x="544543" y="1674301"/>
            <a:ext cx="4335267" cy="523220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1"/>
                </a:solidFill>
                <a:latin typeface="Courier" pitchFamily="2" charset="0"/>
              </a:rPr>
              <a:t>Mandate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8E94D4-8202-334B-BF29-466A59428E03}"/>
              </a:ext>
            </a:extLst>
          </p:cNvPr>
          <p:cNvSpPr txBox="1"/>
          <p:nvPr/>
        </p:nvSpPr>
        <p:spPr>
          <a:xfrm>
            <a:off x="544543" y="4894267"/>
            <a:ext cx="4335267" cy="523220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1"/>
                </a:solidFill>
                <a:latin typeface="Courier" pitchFamily="2" charset="0"/>
              </a:rPr>
              <a:t>League of Nations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737161-B0AB-8743-9AF5-830620D1F2F0}"/>
              </a:ext>
            </a:extLst>
          </p:cNvPr>
          <p:cNvSpPr txBox="1"/>
          <p:nvPr/>
        </p:nvSpPr>
        <p:spPr>
          <a:xfrm>
            <a:off x="6241480" y="4330542"/>
            <a:ext cx="5734246" cy="1323439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accent3"/>
                </a:solidFill>
                <a:latin typeface="Courier" pitchFamily="2" charset="0"/>
              </a:rPr>
              <a:t>Legal authority granted by the League of Nations to temporarily govern a territory that used to be part of the Ottoman or German empire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C852D1-C7DF-DC4D-A416-974D10816015}"/>
              </a:ext>
            </a:extLst>
          </p:cNvPr>
          <p:cNvSpPr txBox="1"/>
          <p:nvPr/>
        </p:nvSpPr>
        <p:spPr>
          <a:xfrm>
            <a:off x="29754" y="5909457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Calibri" panose="020F0502020204030204" pitchFamily="34" charset="0"/>
                <a:cs typeface="Calibri" panose="020F0502020204030204" pitchFamily="34" charset="0"/>
              </a:rPr>
              <a:t>Cut out and match these </a:t>
            </a:r>
            <a:r>
              <a:rPr lang="en-GB" sz="36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keywords</a:t>
            </a:r>
            <a:r>
              <a:rPr lang="en-GB" sz="3600" dirty="0">
                <a:latin typeface="Calibri" panose="020F0502020204030204" pitchFamily="34" charset="0"/>
                <a:cs typeface="Calibri" panose="020F0502020204030204" pitchFamily="34" charset="0"/>
              </a:rPr>
              <a:t> with their </a:t>
            </a:r>
            <a:r>
              <a:rPr lang="en-GB" sz="36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definitions</a:t>
            </a:r>
            <a:endParaRPr lang="en-GB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C143637-5F9F-B546-A546-C49366DA2322}"/>
              </a:ext>
            </a:extLst>
          </p:cNvPr>
          <p:cNvCxnSpPr>
            <a:cxnSpLocks/>
          </p:cNvCxnSpPr>
          <p:nvPr/>
        </p:nvCxnSpPr>
        <p:spPr>
          <a:xfrm>
            <a:off x="4850056" y="2990804"/>
            <a:ext cx="1245944" cy="573370"/>
          </a:xfrm>
          <a:prstGeom prst="straightConnector1">
            <a:avLst/>
          </a:prstGeom>
          <a:ln w="28575">
            <a:solidFill>
              <a:srgbClr val="189DD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B7039FA-DCCF-4345-964E-9D1F37201FF2}"/>
              </a:ext>
            </a:extLst>
          </p:cNvPr>
          <p:cNvCxnSpPr>
            <a:cxnSpLocks/>
            <a:stCxn id="30" idx="3"/>
          </p:cNvCxnSpPr>
          <p:nvPr/>
        </p:nvCxnSpPr>
        <p:spPr>
          <a:xfrm flipV="1">
            <a:off x="4875376" y="984821"/>
            <a:ext cx="1220624" cy="3084111"/>
          </a:xfrm>
          <a:prstGeom prst="straightConnector1">
            <a:avLst/>
          </a:prstGeom>
          <a:ln w="28575">
            <a:solidFill>
              <a:srgbClr val="189DD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4AD2C72-EBD1-0747-A0DB-A79A025681B1}"/>
              </a:ext>
            </a:extLst>
          </p:cNvPr>
          <p:cNvCxnSpPr>
            <a:cxnSpLocks/>
          </p:cNvCxnSpPr>
          <p:nvPr/>
        </p:nvCxnSpPr>
        <p:spPr>
          <a:xfrm>
            <a:off x="4888628" y="1895026"/>
            <a:ext cx="1237126" cy="3139664"/>
          </a:xfrm>
          <a:prstGeom prst="straightConnector1">
            <a:avLst/>
          </a:prstGeom>
          <a:ln w="28575">
            <a:solidFill>
              <a:srgbClr val="189DD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842CA24D-6CB7-DC40-8CE0-039CDF589C60}"/>
              </a:ext>
            </a:extLst>
          </p:cNvPr>
          <p:cNvSpPr txBox="1"/>
          <p:nvPr/>
        </p:nvSpPr>
        <p:spPr>
          <a:xfrm>
            <a:off x="548975" y="3807322"/>
            <a:ext cx="4326401" cy="523220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1"/>
                </a:solidFill>
                <a:latin typeface="Courier" pitchFamily="2" charset="0"/>
              </a:rPr>
              <a:t>Self-determination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F1A0135-3734-A94D-AE25-F91D1D38C3B1}"/>
              </a:ext>
            </a:extLst>
          </p:cNvPr>
          <p:cNvSpPr txBox="1"/>
          <p:nvPr/>
        </p:nvSpPr>
        <p:spPr>
          <a:xfrm>
            <a:off x="523656" y="2729194"/>
            <a:ext cx="4326400" cy="523220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1"/>
                </a:solidFill>
                <a:latin typeface="Courier" pitchFamily="2" charset="0"/>
              </a:rPr>
              <a:t>British Empire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07D7147-7D4D-FD4A-B541-232E3D54A4B4}"/>
              </a:ext>
            </a:extLst>
          </p:cNvPr>
          <p:cNvSpPr txBox="1"/>
          <p:nvPr/>
        </p:nvSpPr>
        <p:spPr>
          <a:xfrm>
            <a:off x="6241480" y="3140975"/>
            <a:ext cx="5734246" cy="707886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accent3"/>
                </a:solidFill>
                <a:latin typeface="Courier" pitchFamily="2" charset="0"/>
              </a:rPr>
              <a:t>Territories under British control between the 1500s and 1900s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B17ED31-BB84-5940-842E-BD9E415C54CB}"/>
              </a:ext>
            </a:extLst>
          </p:cNvPr>
          <p:cNvCxnSpPr>
            <a:cxnSpLocks/>
            <a:stCxn id="8" idx="3"/>
          </p:cNvCxnSpPr>
          <p:nvPr/>
        </p:nvCxnSpPr>
        <p:spPr>
          <a:xfrm flipV="1">
            <a:off x="4879810" y="2351474"/>
            <a:ext cx="1241510" cy="2804403"/>
          </a:xfrm>
          <a:prstGeom prst="straightConnector1">
            <a:avLst/>
          </a:prstGeom>
          <a:ln w="28575">
            <a:solidFill>
              <a:srgbClr val="189DD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36C5DCD2-72EB-5B4D-A179-09D42EDECE1B}"/>
              </a:ext>
            </a:extLst>
          </p:cNvPr>
          <p:cNvSpPr txBox="1"/>
          <p:nvPr/>
        </p:nvSpPr>
        <p:spPr>
          <a:xfrm>
            <a:off x="6241480" y="323102"/>
            <a:ext cx="5734246" cy="1323439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accent3"/>
                </a:solidFill>
                <a:latin typeface="Courier" pitchFamily="2" charset="0"/>
              </a:rPr>
              <a:t>When a country or nation forms its own government and determines its own future, rather than being ruled by a foreign power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AB55973-8B7E-334E-8B19-9D8C0CEB8788}"/>
              </a:ext>
            </a:extLst>
          </p:cNvPr>
          <p:cNvSpPr txBox="1"/>
          <p:nvPr/>
        </p:nvSpPr>
        <p:spPr>
          <a:xfrm>
            <a:off x="6241480" y="1975388"/>
            <a:ext cx="5734246" cy="707886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accent3"/>
                </a:solidFill>
                <a:latin typeface="Courier" pitchFamily="2" charset="0"/>
              </a:rPr>
              <a:t>An international organisation set up after WWI to avoid another world war</a:t>
            </a:r>
          </a:p>
        </p:txBody>
      </p:sp>
    </p:spTree>
    <p:extLst>
      <p:ext uri="{BB962C8B-B14F-4D97-AF65-F5344CB8AC3E}">
        <p14:creationId xmlns:p14="http://schemas.microsoft.com/office/powerpoint/2010/main" val="880905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CF4B190-8EB2-0247-8D4E-80C16FA85C87}"/>
              </a:ext>
            </a:extLst>
          </p:cNvPr>
          <p:cNvSpPr txBox="1"/>
          <p:nvPr/>
        </p:nvSpPr>
        <p:spPr>
          <a:xfrm>
            <a:off x="544543" y="1674301"/>
            <a:ext cx="4335267" cy="523220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1"/>
                </a:solidFill>
                <a:latin typeface="Courier" pitchFamily="2" charset="0"/>
              </a:rPr>
              <a:t>Mandate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8E94D4-8202-334B-BF29-466A59428E03}"/>
              </a:ext>
            </a:extLst>
          </p:cNvPr>
          <p:cNvSpPr txBox="1"/>
          <p:nvPr/>
        </p:nvSpPr>
        <p:spPr>
          <a:xfrm>
            <a:off x="544543" y="4894267"/>
            <a:ext cx="4335267" cy="523220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1"/>
                </a:solidFill>
                <a:latin typeface="Courier" pitchFamily="2" charset="0"/>
              </a:rPr>
              <a:t>League of Nations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737161-B0AB-8743-9AF5-830620D1F2F0}"/>
              </a:ext>
            </a:extLst>
          </p:cNvPr>
          <p:cNvSpPr txBox="1"/>
          <p:nvPr/>
        </p:nvSpPr>
        <p:spPr>
          <a:xfrm>
            <a:off x="6241480" y="351706"/>
            <a:ext cx="5734246" cy="1323439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accent3"/>
                </a:solidFill>
                <a:latin typeface="Courier" pitchFamily="2" charset="0"/>
              </a:rPr>
              <a:t>Legal authority granted by the League of Nations to temporarily govern a territory that used to be part of the Ottoman or German empire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C143637-5F9F-B546-A546-C49366DA2322}"/>
              </a:ext>
            </a:extLst>
          </p:cNvPr>
          <p:cNvCxnSpPr>
            <a:cxnSpLocks/>
          </p:cNvCxnSpPr>
          <p:nvPr/>
        </p:nvCxnSpPr>
        <p:spPr>
          <a:xfrm flipV="1">
            <a:off x="4850056" y="2467584"/>
            <a:ext cx="1271264" cy="523221"/>
          </a:xfrm>
          <a:prstGeom prst="straightConnector1">
            <a:avLst/>
          </a:prstGeom>
          <a:ln w="28575">
            <a:solidFill>
              <a:srgbClr val="189DD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B7039FA-DCCF-4345-964E-9D1F37201FF2}"/>
              </a:ext>
            </a:extLst>
          </p:cNvPr>
          <p:cNvCxnSpPr>
            <a:cxnSpLocks/>
            <a:stCxn id="30" idx="3"/>
          </p:cNvCxnSpPr>
          <p:nvPr/>
        </p:nvCxnSpPr>
        <p:spPr>
          <a:xfrm flipV="1">
            <a:off x="4875376" y="3867197"/>
            <a:ext cx="1245944" cy="201735"/>
          </a:xfrm>
          <a:prstGeom prst="straightConnector1">
            <a:avLst/>
          </a:prstGeom>
          <a:ln w="28575">
            <a:solidFill>
              <a:srgbClr val="189DD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4AD2C72-EBD1-0747-A0DB-A79A025681B1}"/>
              </a:ext>
            </a:extLst>
          </p:cNvPr>
          <p:cNvCxnSpPr>
            <a:cxnSpLocks/>
          </p:cNvCxnSpPr>
          <p:nvPr/>
        </p:nvCxnSpPr>
        <p:spPr>
          <a:xfrm flipV="1">
            <a:off x="4888628" y="984821"/>
            <a:ext cx="1232692" cy="910205"/>
          </a:xfrm>
          <a:prstGeom prst="straightConnector1">
            <a:avLst/>
          </a:prstGeom>
          <a:ln w="28575">
            <a:solidFill>
              <a:srgbClr val="189DD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842CA24D-6CB7-DC40-8CE0-039CDF589C60}"/>
              </a:ext>
            </a:extLst>
          </p:cNvPr>
          <p:cNvSpPr txBox="1"/>
          <p:nvPr/>
        </p:nvSpPr>
        <p:spPr>
          <a:xfrm>
            <a:off x="548975" y="3807322"/>
            <a:ext cx="4326401" cy="523220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1"/>
                </a:solidFill>
                <a:latin typeface="Courier" pitchFamily="2" charset="0"/>
              </a:rPr>
              <a:t>Self-determination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F1A0135-3734-A94D-AE25-F91D1D38C3B1}"/>
              </a:ext>
            </a:extLst>
          </p:cNvPr>
          <p:cNvSpPr txBox="1"/>
          <p:nvPr/>
        </p:nvSpPr>
        <p:spPr>
          <a:xfrm>
            <a:off x="523656" y="2729194"/>
            <a:ext cx="4326400" cy="523220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1"/>
                </a:solidFill>
                <a:latin typeface="Courier" pitchFamily="2" charset="0"/>
              </a:rPr>
              <a:t>British Empire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422048-5F63-4D47-951E-9D887D2E0F5A}"/>
              </a:ext>
            </a:extLst>
          </p:cNvPr>
          <p:cNvSpPr txBox="1"/>
          <p:nvPr/>
        </p:nvSpPr>
        <p:spPr>
          <a:xfrm>
            <a:off x="-29754" y="6313639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Calibri" panose="020F0502020204030204" pitchFamily="34" charset="0"/>
                <a:cs typeface="Calibri" panose="020F0502020204030204" pitchFamily="34" charset="0"/>
              </a:rPr>
              <a:t>Now stick them into your glossary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B17ED31-BB84-5940-842E-BD9E415C54CB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4879810" y="5155877"/>
            <a:ext cx="1216190" cy="51774"/>
          </a:xfrm>
          <a:prstGeom prst="straightConnector1">
            <a:avLst/>
          </a:prstGeom>
          <a:ln w="28575">
            <a:solidFill>
              <a:srgbClr val="189DD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36C5DCD2-72EB-5B4D-A179-09D42EDECE1B}"/>
              </a:ext>
            </a:extLst>
          </p:cNvPr>
          <p:cNvSpPr txBox="1"/>
          <p:nvPr/>
        </p:nvSpPr>
        <p:spPr>
          <a:xfrm>
            <a:off x="6241480" y="3140386"/>
            <a:ext cx="5734246" cy="1323439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accent3"/>
                </a:solidFill>
                <a:latin typeface="Courier" pitchFamily="2" charset="0"/>
              </a:rPr>
              <a:t>When a country or nation forms its own government and determines its own future, rather than being ruled by a foreign power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AB55973-8B7E-334E-8B19-9D8C0CEB8788}"/>
              </a:ext>
            </a:extLst>
          </p:cNvPr>
          <p:cNvSpPr txBox="1"/>
          <p:nvPr/>
        </p:nvSpPr>
        <p:spPr>
          <a:xfrm>
            <a:off x="6241480" y="4853708"/>
            <a:ext cx="5734246" cy="707886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accent3"/>
                </a:solidFill>
                <a:latin typeface="Courier" pitchFamily="2" charset="0"/>
              </a:rPr>
              <a:t>An international organisation set up after WWI to avoid another world war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992B1F34-B50C-2F4F-91FA-D85FECF209DC}"/>
              </a:ext>
            </a:extLst>
          </p:cNvPr>
          <p:cNvSpPr txBox="1">
            <a:spLocks/>
          </p:cNvSpPr>
          <p:nvPr/>
        </p:nvSpPr>
        <p:spPr>
          <a:xfrm>
            <a:off x="448204" y="236468"/>
            <a:ext cx="4281692" cy="10156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6000"/>
              <a:t>4a. Keywords</a:t>
            </a:r>
            <a:endParaRPr lang="en-GB" sz="6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5D1CDBE-ADD4-D240-8730-AA8B9D7EE14A}"/>
              </a:ext>
            </a:extLst>
          </p:cNvPr>
          <p:cNvSpPr txBox="1"/>
          <p:nvPr/>
        </p:nvSpPr>
        <p:spPr>
          <a:xfrm>
            <a:off x="6241480" y="2057859"/>
            <a:ext cx="5734246" cy="707886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accent3"/>
                </a:solidFill>
                <a:latin typeface="Courier" pitchFamily="2" charset="0"/>
              </a:rPr>
              <a:t>Territories under British control between the 1500s and 1900s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65D941F-4FA6-124E-AE46-6FE3BF13D757}"/>
              </a:ext>
            </a:extLst>
          </p:cNvPr>
          <p:cNvSpPr txBox="1"/>
          <p:nvPr/>
        </p:nvSpPr>
        <p:spPr>
          <a:xfrm>
            <a:off x="29754" y="5909457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Calibri" panose="020F0502020204030204" pitchFamily="34" charset="0"/>
                <a:cs typeface="Calibri" panose="020F0502020204030204" pitchFamily="34" charset="0"/>
              </a:rPr>
              <a:t>Cut out and match these </a:t>
            </a:r>
            <a:r>
              <a:rPr lang="en-GB" sz="36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keywords</a:t>
            </a:r>
            <a:r>
              <a:rPr lang="en-GB" sz="3600" dirty="0">
                <a:latin typeface="Calibri" panose="020F0502020204030204" pitchFamily="34" charset="0"/>
                <a:cs typeface="Calibri" panose="020F0502020204030204" pitchFamily="34" charset="0"/>
              </a:rPr>
              <a:t> with their </a:t>
            </a:r>
            <a:r>
              <a:rPr lang="en-GB" sz="36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definitions</a:t>
            </a:r>
            <a:endParaRPr lang="en-GB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7518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5">
            <a:extLst>
              <a:ext uri="{FF2B5EF4-FFF2-40B4-BE49-F238E27FC236}">
                <a16:creationId xmlns:a16="http://schemas.microsoft.com/office/drawing/2014/main" id="{C29C59CE-9D5A-4E64-9F64-161998AB2D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C8E2E4-4A3D-C942-87CF-FC5A5E9D6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0992" y="188475"/>
            <a:ext cx="2913532" cy="2068086"/>
          </a:xfrm>
        </p:spPr>
        <p:txBody>
          <a:bodyPr anchor="b">
            <a:normAutofit/>
          </a:bodyPr>
          <a:lstStyle/>
          <a:p>
            <a:r>
              <a:rPr lang="en-GB" dirty="0"/>
              <a:t>Starter activity</a:t>
            </a:r>
          </a:p>
        </p:txBody>
      </p:sp>
      <p:pic>
        <p:nvPicPr>
          <p:cNvPr id="12" name="Picture 8" descr="Facelift to put shine back on Sun King&amp;#39;s folly | France | The Guardian">
            <a:extLst>
              <a:ext uri="{FF2B5EF4-FFF2-40B4-BE49-F238E27FC236}">
                <a16:creationId xmlns:a16="http://schemas.microsoft.com/office/drawing/2014/main" id="{D84BF67A-5E49-FD46-AD22-AE9EC54062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" y="2"/>
            <a:ext cx="2873113" cy="2520153"/>
          </a:xfrm>
          <a:custGeom>
            <a:avLst/>
            <a:gdLst/>
            <a:ahLst/>
            <a:cxnLst/>
            <a:rect l="l" t="t" r="r" b="b"/>
            <a:pathLst>
              <a:path w="2873113" h="2520153">
                <a:moveTo>
                  <a:pt x="0" y="0"/>
                </a:moveTo>
                <a:lnTo>
                  <a:pt x="2863050" y="0"/>
                </a:lnTo>
                <a:lnTo>
                  <a:pt x="2860357" y="23417"/>
                </a:lnTo>
                <a:cubicBezTo>
                  <a:pt x="2854714" y="58297"/>
                  <a:pt x="2848787" y="93209"/>
                  <a:pt x="2846577" y="128562"/>
                </a:cubicBezTo>
                <a:cubicBezTo>
                  <a:pt x="2835325" y="313204"/>
                  <a:pt x="2844701" y="497594"/>
                  <a:pt x="2857292" y="681606"/>
                </a:cubicBezTo>
                <a:cubicBezTo>
                  <a:pt x="2874974" y="930009"/>
                  <a:pt x="2873501" y="1179283"/>
                  <a:pt x="2852872" y="1427485"/>
                </a:cubicBezTo>
                <a:cubicBezTo>
                  <a:pt x="2831655" y="1647555"/>
                  <a:pt x="2835660" y="1869138"/>
                  <a:pt x="2864794" y="2088415"/>
                </a:cubicBezTo>
                <a:cubicBezTo>
                  <a:pt x="2882609" y="2212685"/>
                  <a:pt x="2866535" y="2338091"/>
                  <a:pt x="2864794" y="2462992"/>
                </a:cubicBezTo>
                <a:lnTo>
                  <a:pt x="2863832" y="2503401"/>
                </a:lnTo>
                <a:lnTo>
                  <a:pt x="2759379" y="2506812"/>
                </a:lnTo>
                <a:cubicBezTo>
                  <a:pt x="2718815" y="2505399"/>
                  <a:pt x="2678327" y="2501250"/>
                  <a:pt x="2638141" y="2494371"/>
                </a:cubicBezTo>
                <a:cubicBezTo>
                  <a:pt x="2542898" y="2477013"/>
                  <a:pt x="2447655" y="2484775"/>
                  <a:pt x="2352412" y="2491125"/>
                </a:cubicBezTo>
                <a:cubicBezTo>
                  <a:pt x="2090938" y="2508483"/>
                  <a:pt x="1829464" y="2529652"/>
                  <a:pt x="1567101" y="2515539"/>
                </a:cubicBezTo>
                <a:cubicBezTo>
                  <a:pt x="1511098" y="2512576"/>
                  <a:pt x="1456492" y="2499593"/>
                  <a:pt x="1400871" y="2494229"/>
                </a:cubicBezTo>
                <a:cubicBezTo>
                  <a:pt x="1239211" y="2478564"/>
                  <a:pt x="1078187" y="2496912"/>
                  <a:pt x="916909" y="2504391"/>
                </a:cubicBezTo>
                <a:cubicBezTo>
                  <a:pt x="738423" y="2515144"/>
                  <a:pt x="559493" y="2512971"/>
                  <a:pt x="381262" y="2497899"/>
                </a:cubicBezTo>
                <a:cubicBezTo>
                  <a:pt x="284495" y="2488444"/>
                  <a:pt x="187601" y="2485233"/>
                  <a:pt x="90675" y="2486397"/>
                </a:cubicBezTo>
                <a:lnTo>
                  <a:pt x="0" y="249099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Treaty of Versailles - Wikipedia">
            <a:extLst>
              <a:ext uri="{FF2B5EF4-FFF2-40B4-BE49-F238E27FC236}">
                <a16:creationId xmlns:a16="http://schemas.microsoft.com/office/drawing/2014/main" id="{1B144763-EE7E-6B4D-B735-63F911C899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491"/>
          <a:stretch/>
        </p:blipFill>
        <p:spPr bwMode="auto">
          <a:xfrm>
            <a:off x="3066053" y="-58054"/>
            <a:ext cx="2843573" cy="2578209"/>
          </a:xfrm>
          <a:custGeom>
            <a:avLst/>
            <a:gdLst/>
            <a:ahLst/>
            <a:cxnLst/>
            <a:rect l="l" t="t" r="r" b="b"/>
            <a:pathLst>
              <a:path w="2843573" h="2524634">
                <a:moveTo>
                  <a:pt x="26682" y="0"/>
                </a:moveTo>
                <a:lnTo>
                  <a:pt x="2822452" y="0"/>
                </a:lnTo>
                <a:lnTo>
                  <a:pt x="2820993" y="10824"/>
                </a:lnTo>
                <a:cubicBezTo>
                  <a:pt x="2808235" y="122326"/>
                  <a:pt x="2818697" y="233190"/>
                  <a:pt x="2829285" y="343799"/>
                </a:cubicBezTo>
                <a:cubicBezTo>
                  <a:pt x="2840997" y="479092"/>
                  <a:pt x="2837348" y="615270"/>
                  <a:pt x="2818441" y="749749"/>
                </a:cubicBezTo>
                <a:cubicBezTo>
                  <a:pt x="2807788" y="840800"/>
                  <a:pt x="2808044" y="932796"/>
                  <a:pt x="2819207" y="1023783"/>
                </a:cubicBezTo>
                <a:cubicBezTo>
                  <a:pt x="2837578" y="1193205"/>
                  <a:pt x="2863349" y="1363775"/>
                  <a:pt x="2819207" y="1534090"/>
                </a:cubicBezTo>
                <a:cubicBezTo>
                  <a:pt x="2800453" y="1606554"/>
                  <a:pt x="2806449" y="1682589"/>
                  <a:pt x="2816911" y="1756456"/>
                </a:cubicBezTo>
                <a:cubicBezTo>
                  <a:pt x="2833853" y="1883025"/>
                  <a:pt x="2834796" y="2011227"/>
                  <a:pt x="2819717" y="2138038"/>
                </a:cubicBezTo>
                <a:cubicBezTo>
                  <a:pt x="2811335" y="2205118"/>
                  <a:pt x="2811679" y="2273002"/>
                  <a:pt x="2820738" y="2339992"/>
                </a:cubicBezTo>
                <a:cubicBezTo>
                  <a:pt x="2827117" y="2381582"/>
                  <a:pt x="2826415" y="2423364"/>
                  <a:pt x="2825315" y="2465177"/>
                </a:cubicBezTo>
                <a:lnTo>
                  <a:pt x="2825058" y="2479654"/>
                </a:lnTo>
                <a:lnTo>
                  <a:pt x="2679762" y="2483128"/>
                </a:lnTo>
                <a:cubicBezTo>
                  <a:pt x="2618897" y="2485860"/>
                  <a:pt x="2558084" y="2490067"/>
                  <a:pt x="2497351" y="2496347"/>
                </a:cubicBezTo>
                <a:cubicBezTo>
                  <a:pt x="2332771" y="2513422"/>
                  <a:pt x="2168953" y="2506649"/>
                  <a:pt x="2004501" y="2503544"/>
                </a:cubicBezTo>
                <a:cubicBezTo>
                  <a:pt x="1819728" y="2500017"/>
                  <a:pt x="1634831" y="2501710"/>
                  <a:pt x="1450058" y="2501710"/>
                </a:cubicBezTo>
                <a:cubicBezTo>
                  <a:pt x="1369673" y="2501992"/>
                  <a:pt x="1289796" y="2497193"/>
                  <a:pt x="1209792" y="2489009"/>
                </a:cubicBezTo>
                <a:cubicBezTo>
                  <a:pt x="1093723" y="2477295"/>
                  <a:pt x="978288" y="2491407"/>
                  <a:pt x="863997" y="2510177"/>
                </a:cubicBezTo>
                <a:cubicBezTo>
                  <a:pt x="784361" y="2521298"/>
                  <a:pt x="704102" y="2526010"/>
                  <a:pt x="623857" y="2524289"/>
                </a:cubicBezTo>
                <a:cubicBezTo>
                  <a:pt x="427783" y="2524430"/>
                  <a:pt x="232091" y="2514693"/>
                  <a:pt x="36524" y="2497052"/>
                </a:cubicBezTo>
                <a:lnTo>
                  <a:pt x="13350" y="2496674"/>
                </a:lnTo>
                <a:lnTo>
                  <a:pt x="17533" y="2292198"/>
                </a:lnTo>
                <a:cubicBezTo>
                  <a:pt x="19808" y="2209062"/>
                  <a:pt x="21290" y="2125926"/>
                  <a:pt x="17874" y="2042789"/>
                </a:cubicBezTo>
                <a:cubicBezTo>
                  <a:pt x="8899" y="1823109"/>
                  <a:pt x="-1415" y="1603430"/>
                  <a:pt x="13052" y="1383876"/>
                </a:cubicBezTo>
                <a:cubicBezTo>
                  <a:pt x="22963" y="1233390"/>
                  <a:pt x="35957" y="1082147"/>
                  <a:pt x="31938" y="930905"/>
                </a:cubicBezTo>
                <a:cubicBezTo>
                  <a:pt x="27652" y="775629"/>
                  <a:pt x="13587" y="620983"/>
                  <a:pt x="3274" y="466086"/>
                </a:cubicBezTo>
                <a:cubicBezTo>
                  <a:pt x="-4187" y="352451"/>
                  <a:pt x="1117" y="238378"/>
                  <a:pt x="19079" y="125790"/>
                </a:cubicBezTo>
                <a:cubicBezTo>
                  <a:pt x="25442" y="85647"/>
                  <a:pt x="27250" y="45378"/>
                  <a:pt x="26899" y="509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sketch line">
            <a:extLst>
              <a:ext uri="{FF2B5EF4-FFF2-40B4-BE49-F238E27FC236}">
                <a16:creationId xmlns:a16="http://schemas.microsoft.com/office/drawing/2014/main" id="{2EA3E16E-E32B-4992-ADBC-EA9C33A6F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01809" y="2579272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4" descr="100 years on: The end of the First World War – Churchill College">
            <a:extLst>
              <a:ext uri="{FF2B5EF4-FFF2-40B4-BE49-F238E27FC236}">
                <a16:creationId xmlns:a16="http://schemas.microsoft.com/office/drawing/2014/main" id="{9ABCBB46-02F3-A141-9AFD-1859FC4F0A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2716074"/>
            <a:ext cx="5909625" cy="4141924"/>
          </a:xfrm>
          <a:custGeom>
            <a:avLst/>
            <a:gdLst/>
            <a:ahLst/>
            <a:cxnLst/>
            <a:rect l="l" t="t" r="r" b="b"/>
            <a:pathLst>
              <a:path w="5909625" h="4141924">
                <a:moveTo>
                  <a:pt x="1823444" y="1329"/>
                </a:moveTo>
                <a:cubicBezTo>
                  <a:pt x="1893960" y="3895"/>
                  <a:pt x="1964367" y="10183"/>
                  <a:pt x="2034428" y="20181"/>
                </a:cubicBezTo>
                <a:cubicBezTo>
                  <a:pt x="2139449" y="36834"/>
                  <a:pt x="2245360" y="26532"/>
                  <a:pt x="2350889" y="19476"/>
                </a:cubicBezTo>
                <a:cubicBezTo>
                  <a:pt x="2478642" y="10867"/>
                  <a:pt x="2606268" y="6210"/>
                  <a:pt x="2734275" y="20323"/>
                </a:cubicBezTo>
                <a:cubicBezTo>
                  <a:pt x="2825326" y="30483"/>
                  <a:pt x="2916886" y="21029"/>
                  <a:pt x="3008193" y="15383"/>
                </a:cubicBezTo>
                <a:cubicBezTo>
                  <a:pt x="3103486" y="8045"/>
                  <a:pt x="3199137" y="8045"/>
                  <a:pt x="3294430" y="15383"/>
                </a:cubicBezTo>
                <a:cubicBezTo>
                  <a:pt x="3381546" y="22750"/>
                  <a:pt x="3469080" y="21000"/>
                  <a:pt x="3555904" y="10161"/>
                </a:cubicBezTo>
                <a:cubicBezTo>
                  <a:pt x="3657497" y="-1693"/>
                  <a:pt x="3759089" y="7480"/>
                  <a:pt x="3860682" y="16089"/>
                </a:cubicBezTo>
                <a:cubicBezTo>
                  <a:pt x="4039485" y="31472"/>
                  <a:pt x="4218161" y="24557"/>
                  <a:pt x="4396583" y="13266"/>
                </a:cubicBezTo>
                <a:cubicBezTo>
                  <a:pt x="4519422" y="6041"/>
                  <a:pt x="4642589" y="10007"/>
                  <a:pt x="4764856" y="25121"/>
                </a:cubicBezTo>
                <a:cubicBezTo>
                  <a:pt x="4813493" y="30483"/>
                  <a:pt x="4862258" y="29496"/>
                  <a:pt x="4911023" y="30483"/>
                </a:cubicBezTo>
                <a:cubicBezTo>
                  <a:pt x="4915721" y="30625"/>
                  <a:pt x="4920801" y="29108"/>
                  <a:pt x="4925690" y="28984"/>
                </a:cubicBezTo>
                <a:lnTo>
                  <a:pt x="4927821" y="30065"/>
                </a:lnTo>
                <a:lnTo>
                  <a:pt x="4960258" y="27641"/>
                </a:lnTo>
                <a:lnTo>
                  <a:pt x="4964870" y="27986"/>
                </a:lnTo>
                <a:lnTo>
                  <a:pt x="4964882" y="27978"/>
                </a:lnTo>
                <a:cubicBezTo>
                  <a:pt x="4969755" y="27908"/>
                  <a:pt x="4974899" y="29284"/>
                  <a:pt x="4979471" y="28790"/>
                </a:cubicBezTo>
                <a:cubicBezTo>
                  <a:pt x="5154578" y="12123"/>
                  <a:pt x="5330536" y="9611"/>
                  <a:pt x="5505974" y="21310"/>
                </a:cubicBezTo>
                <a:cubicBezTo>
                  <a:pt x="5586740" y="25614"/>
                  <a:pt x="5667442" y="25544"/>
                  <a:pt x="5748129" y="23092"/>
                </a:cubicBezTo>
                <a:lnTo>
                  <a:pt x="5892006" y="15658"/>
                </a:lnTo>
                <a:lnTo>
                  <a:pt x="5894187" y="91357"/>
                </a:lnTo>
                <a:cubicBezTo>
                  <a:pt x="5891252" y="119679"/>
                  <a:pt x="5887042" y="148001"/>
                  <a:pt x="5881429" y="176068"/>
                </a:cubicBezTo>
                <a:cubicBezTo>
                  <a:pt x="5868671" y="240494"/>
                  <a:pt x="5878112" y="303645"/>
                  <a:pt x="5888063" y="367433"/>
                </a:cubicBezTo>
                <a:cubicBezTo>
                  <a:pt x="5896291" y="414790"/>
                  <a:pt x="5896291" y="463218"/>
                  <a:pt x="5888063" y="510574"/>
                </a:cubicBezTo>
                <a:cubicBezTo>
                  <a:pt x="5868926" y="612636"/>
                  <a:pt x="5879515" y="714697"/>
                  <a:pt x="5889083" y="815610"/>
                </a:cubicBezTo>
                <a:cubicBezTo>
                  <a:pt x="5901841" y="951224"/>
                  <a:pt x="5908220" y="1085690"/>
                  <a:pt x="5876326" y="1220284"/>
                </a:cubicBezTo>
                <a:cubicBezTo>
                  <a:pt x="5856296" y="1304994"/>
                  <a:pt x="5872754" y="1390981"/>
                  <a:pt x="5883342" y="1475437"/>
                </a:cubicBezTo>
                <a:cubicBezTo>
                  <a:pt x="5891354" y="1538243"/>
                  <a:pt x="5892298" y="1601751"/>
                  <a:pt x="5886149" y="1664761"/>
                </a:cubicBezTo>
                <a:cubicBezTo>
                  <a:pt x="5876836" y="1760329"/>
                  <a:pt x="5880140" y="1856713"/>
                  <a:pt x="5895972" y="1951426"/>
                </a:cubicBezTo>
                <a:cubicBezTo>
                  <a:pt x="5905362" y="2004791"/>
                  <a:pt x="5901727" y="2059623"/>
                  <a:pt x="5885384" y="2111279"/>
                </a:cubicBezTo>
                <a:cubicBezTo>
                  <a:pt x="5861527" y="2185401"/>
                  <a:pt x="5875943" y="2261054"/>
                  <a:pt x="5885384" y="2335942"/>
                </a:cubicBezTo>
                <a:cubicBezTo>
                  <a:pt x="5899545" y="2453440"/>
                  <a:pt x="5916513" y="2570683"/>
                  <a:pt x="5906434" y="2689584"/>
                </a:cubicBezTo>
                <a:cubicBezTo>
                  <a:pt x="5904839" y="2722155"/>
                  <a:pt x="5900310" y="2754521"/>
                  <a:pt x="5892910" y="2786288"/>
                </a:cubicBezTo>
                <a:cubicBezTo>
                  <a:pt x="5859473" y="2908978"/>
                  <a:pt x="5857980" y="3038188"/>
                  <a:pt x="5888573" y="3161618"/>
                </a:cubicBezTo>
                <a:cubicBezTo>
                  <a:pt x="5920978" y="3294426"/>
                  <a:pt x="5914089" y="3426468"/>
                  <a:pt x="5880791" y="3558127"/>
                </a:cubicBezTo>
                <a:cubicBezTo>
                  <a:pt x="5844074" y="3697862"/>
                  <a:pt x="5840847" y="3844294"/>
                  <a:pt x="5871350" y="3985509"/>
                </a:cubicBezTo>
                <a:lnTo>
                  <a:pt x="5884107" y="4141924"/>
                </a:lnTo>
                <a:lnTo>
                  <a:pt x="0" y="4141924"/>
                </a:lnTo>
                <a:lnTo>
                  <a:pt x="0" y="18996"/>
                </a:lnTo>
                <a:lnTo>
                  <a:pt x="114789" y="16636"/>
                </a:lnTo>
                <a:cubicBezTo>
                  <a:pt x="229350" y="12949"/>
                  <a:pt x="343737" y="7904"/>
                  <a:pt x="457838" y="9315"/>
                </a:cubicBezTo>
                <a:cubicBezTo>
                  <a:pt x="553081" y="10444"/>
                  <a:pt x="648070" y="31612"/>
                  <a:pt x="743567" y="27661"/>
                </a:cubicBezTo>
                <a:cubicBezTo>
                  <a:pt x="1032979" y="16089"/>
                  <a:pt x="1322518" y="19899"/>
                  <a:pt x="1611803" y="4799"/>
                </a:cubicBezTo>
                <a:cubicBezTo>
                  <a:pt x="1682301" y="-85"/>
                  <a:pt x="1752927" y="-1238"/>
                  <a:pt x="1823444" y="132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121D8A-7C5D-6C44-916A-430246BC6A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4476" y="2748357"/>
            <a:ext cx="6049808" cy="33301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/>
              <a:t>WWI ended on </a:t>
            </a:r>
            <a:r>
              <a:rPr lang="en-GB" sz="2000" b="1" dirty="0"/>
              <a:t>11</a:t>
            </a:r>
            <a:r>
              <a:rPr lang="en-GB" sz="2000" b="1" baseline="30000" dirty="0"/>
              <a:t>th</a:t>
            </a:r>
            <a:r>
              <a:rPr lang="en-GB" sz="2000" b="1" dirty="0"/>
              <a:t> November 1918</a:t>
            </a:r>
            <a:r>
              <a:rPr lang="en-GB" sz="2000" dirty="0"/>
              <a:t>, when Germany surrendered and all nations had agreed to stop fighting. On 28</a:t>
            </a:r>
            <a:r>
              <a:rPr lang="en-GB" sz="2000" baseline="30000" dirty="0"/>
              <a:t>th</a:t>
            </a:r>
            <a:r>
              <a:rPr lang="en-GB" sz="2000" dirty="0"/>
              <a:t> June 1919, the </a:t>
            </a:r>
            <a:r>
              <a:rPr lang="en-GB" sz="2000" b="1" dirty="0"/>
              <a:t>Treaty of Versailles </a:t>
            </a:r>
            <a:r>
              <a:rPr lang="en-GB" sz="2000" dirty="0"/>
              <a:t>formally ended the war. This was negotiated at the Paris Peace Conference and it was signed by Germany, Britain, France, Italy and Russia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GB" sz="2000" dirty="0">
                <a:solidFill>
                  <a:schemeClr val="accent3"/>
                </a:solidFill>
              </a:rPr>
              <a:t>What do you know about the Treaty of Versailles? 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GB" sz="2000" dirty="0">
                <a:solidFill>
                  <a:schemeClr val="accent3"/>
                </a:solidFill>
              </a:rPr>
              <a:t>What were the consequences for Germany? </a:t>
            </a:r>
          </a:p>
        </p:txBody>
      </p:sp>
      <p:pic>
        <p:nvPicPr>
          <p:cNvPr id="21" name="Picture 2" descr="German territorial losses, Treaty of Versailles, 1919 | Holocaust  Encyclopedia">
            <a:extLst>
              <a:ext uri="{FF2B5EF4-FFF2-40B4-BE49-F238E27FC236}">
                <a16:creationId xmlns:a16="http://schemas.microsoft.com/office/drawing/2014/main" id="{FEFC0738-44A7-4D40-A09B-C15413062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11561">
            <a:off x="8613769" y="106501"/>
            <a:ext cx="3481971" cy="2285043"/>
          </a:xfrm>
          <a:prstGeom prst="rect">
            <a:avLst/>
          </a:prstGeom>
          <a:noFill/>
          <a:ln w="38100">
            <a:solidFill>
              <a:schemeClr val="accent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100 Bills HD Stock Images | Shutterstock">
            <a:extLst>
              <a:ext uri="{FF2B5EF4-FFF2-40B4-BE49-F238E27FC236}">
                <a16:creationId xmlns:a16="http://schemas.microsoft.com/office/drawing/2014/main" id="{1E10923C-2B53-4546-8C3C-FCB76B0F0A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332096">
            <a:off x="7744279" y="5523805"/>
            <a:ext cx="1259893" cy="1208182"/>
          </a:xfrm>
          <a:prstGeom prst="rect">
            <a:avLst/>
          </a:prstGeom>
          <a:noFill/>
          <a:ln w="38100">
            <a:solidFill>
              <a:schemeClr val="accent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No gun sign - isolated Royalty Free Vector Image">
            <a:extLst>
              <a:ext uri="{FF2B5EF4-FFF2-40B4-BE49-F238E27FC236}">
                <a16:creationId xmlns:a16="http://schemas.microsoft.com/office/drawing/2014/main" id="{8B9775EC-3CC5-B543-822E-0B9B774669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20231">
            <a:off x="9316125" y="5533598"/>
            <a:ext cx="1185637" cy="1188599"/>
          </a:xfrm>
          <a:prstGeom prst="rect">
            <a:avLst/>
          </a:prstGeom>
          <a:noFill/>
          <a:ln w="38100">
            <a:solidFill>
              <a:schemeClr val="accent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2869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59C6B72-F8E6-4281-8F3E-93FC0DC980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C4F418-51E0-E34D-8206-794371242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674" y="169555"/>
            <a:ext cx="6728000" cy="2063808"/>
          </a:xfrm>
        </p:spPr>
        <p:txBody>
          <a:bodyPr anchor="b">
            <a:normAutofit/>
          </a:bodyPr>
          <a:lstStyle/>
          <a:p>
            <a:r>
              <a:rPr lang="en-GB" sz="4200" dirty="0"/>
              <a:t>The Treaty of Versailles’ consequences for Germany</a:t>
            </a:r>
          </a:p>
        </p:txBody>
      </p:sp>
      <p:pic>
        <p:nvPicPr>
          <p:cNvPr id="6" name="Picture 2" descr="No gun sign - isolated Royalty Free Vector Image">
            <a:extLst>
              <a:ext uri="{FF2B5EF4-FFF2-40B4-BE49-F238E27FC236}">
                <a16:creationId xmlns:a16="http://schemas.microsoft.com/office/drawing/2014/main" id="{38AF282B-C444-214B-93F1-516B0666AF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69066" y="641973"/>
            <a:ext cx="1723508" cy="1692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100 Bills HD Stock Images | Shutterstock">
            <a:extLst>
              <a:ext uri="{FF2B5EF4-FFF2-40B4-BE49-F238E27FC236}">
                <a16:creationId xmlns:a16="http://schemas.microsoft.com/office/drawing/2014/main" id="{702A3394-F7D8-0C46-9235-9E43620745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87000" y="536199"/>
            <a:ext cx="1985689" cy="1904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ketch line">
            <a:extLst>
              <a:ext uri="{FF2B5EF4-FFF2-40B4-BE49-F238E27FC236}">
                <a16:creationId xmlns:a16="http://schemas.microsoft.com/office/drawing/2014/main" id="{490234EE-E0D8-4805-9227-CCEAC60169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2650181"/>
            <a:ext cx="4343400" cy="18288"/>
          </a:xfrm>
          <a:custGeom>
            <a:avLst/>
            <a:gdLst>
              <a:gd name="connsiteX0" fmla="*/ 0 w 4343400"/>
              <a:gd name="connsiteY0" fmla="*/ 0 h 18288"/>
              <a:gd name="connsiteX1" fmla="*/ 577052 w 4343400"/>
              <a:gd name="connsiteY1" fmla="*/ 0 h 18288"/>
              <a:gd name="connsiteX2" fmla="*/ 1067235 w 4343400"/>
              <a:gd name="connsiteY2" fmla="*/ 0 h 18288"/>
              <a:gd name="connsiteX3" fmla="*/ 1600853 w 4343400"/>
              <a:gd name="connsiteY3" fmla="*/ 0 h 18288"/>
              <a:gd name="connsiteX4" fmla="*/ 2264773 w 4343400"/>
              <a:gd name="connsiteY4" fmla="*/ 0 h 18288"/>
              <a:gd name="connsiteX5" fmla="*/ 2841825 w 4343400"/>
              <a:gd name="connsiteY5" fmla="*/ 0 h 18288"/>
              <a:gd name="connsiteX6" fmla="*/ 3375442 w 4343400"/>
              <a:gd name="connsiteY6" fmla="*/ 0 h 18288"/>
              <a:gd name="connsiteX7" fmla="*/ 4343400 w 4343400"/>
              <a:gd name="connsiteY7" fmla="*/ 0 h 18288"/>
              <a:gd name="connsiteX8" fmla="*/ 4343400 w 4343400"/>
              <a:gd name="connsiteY8" fmla="*/ 18288 h 18288"/>
              <a:gd name="connsiteX9" fmla="*/ 3722914 w 4343400"/>
              <a:gd name="connsiteY9" fmla="*/ 18288 h 18288"/>
              <a:gd name="connsiteX10" fmla="*/ 3189297 w 4343400"/>
              <a:gd name="connsiteY10" fmla="*/ 18288 h 18288"/>
              <a:gd name="connsiteX11" fmla="*/ 2481943 w 4343400"/>
              <a:gd name="connsiteY11" fmla="*/ 18288 h 18288"/>
              <a:gd name="connsiteX12" fmla="*/ 1904891 w 4343400"/>
              <a:gd name="connsiteY12" fmla="*/ 18288 h 18288"/>
              <a:gd name="connsiteX13" fmla="*/ 1414707 w 4343400"/>
              <a:gd name="connsiteY13" fmla="*/ 18288 h 18288"/>
              <a:gd name="connsiteX14" fmla="*/ 750788 w 4343400"/>
              <a:gd name="connsiteY14" fmla="*/ 18288 h 18288"/>
              <a:gd name="connsiteX15" fmla="*/ 0 w 4343400"/>
              <a:gd name="connsiteY15" fmla="*/ 18288 h 18288"/>
              <a:gd name="connsiteX16" fmla="*/ 0 w 43434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343400" h="18288" fill="none" extrusionOk="0">
                <a:moveTo>
                  <a:pt x="0" y="0"/>
                </a:moveTo>
                <a:cubicBezTo>
                  <a:pt x="233209" y="-19550"/>
                  <a:pt x="330816" y="19068"/>
                  <a:pt x="577052" y="0"/>
                </a:cubicBezTo>
                <a:cubicBezTo>
                  <a:pt x="823288" y="-19068"/>
                  <a:pt x="875077" y="10360"/>
                  <a:pt x="1067235" y="0"/>
                </a:cubicBezTo>
                <a:cubicBezTo>
                  <a:pt x="1259393" y="-10360"/>
                  <a:pt x="1410699" y="2939"/>
                  <a:pt x="1600853" y="0"/>
                </a:cubicBezTo>
                <a:cubicBezTo>
                  <a:pt x="1791007" y="-2939"/>
                  <a:pt x="2101644" y="-26225"/>
                  <a:pt x="2264773" y="0"/>
                </a:cubicBezTo>
                <a:cubicBezTo>
                  <a:pt x="2427902" y="26225"/>
                  <a:pt x="2690426" y="-27726"/>
                  <a:pt x="2841825" y="0"/>
                </a:cubicBezTo>
                <a:cubicBezTo>
                  <a:pt x="2993224" y="27726"/>
                  <a:pt x="3172320" y="-18569"/>
                  <a:pt x="3375442" y="0"/>
                </a:cubicBezTo>
                <a:cubicBezTo>
                  <a:pt x="3578564" y="18569"/>
                  <a:pt x="4003119" y="21909"/>
                  <a:pt x="4343400" y="0"/>
                </a:cubicBezTo>
                <a:cubicBezTo>
                  <a:pt x="4343798" y="7429"/>
                  <a:pt x="4343380" y="10822"/>
                  <a:pt x="4343400" y="18288"/>
                </a:cubicBezTo>
                <a:cubicBezTo>
                  <a:pt x="4109047" y="14709"/>
                  <a:pt x="3996986" y="7919"/>
                  <a:pt x="3722914" y="18288"/>
                </a:cubicBezTo>
                <a:cubicBezTo>
                  <a:pt x="3448842" y="28657"/>
                  <a:pt x="3340973" y="29252"/>
                  <a:pt x="3189297" y="18288"/>
                </a:cubicBezTo>
                <a:cubicBezTo>
                  <a:pt x="3037621" y="7324"/>
                  <a:pt x="2636891" y="-9539"/>
                  <a:pt x="2481943" y="18288"/>
                </a:cubicBezTo>
                <a:cubicBezTo>
                  <a:pt x="2326995" y="46115"/>
                  <a:pt x="2131632" y="740"/>
                  <a:pt x="1904891" y="18288"/>
                </a:cubicBezTo>
                <a:cubicBezTo>
                  <a:pt x="1678150" y="35836"/>
                  <a:pt x="1575362" y="-3381"/>
                  <a:pt x="1414707" y="18288"/>
                </a:cubicBezTo>
                <a:cubicBezTo>
                  <a:pt x="1254052" y="39957"/>
                  <a:pt x="1051093" y="-335"/>
                  <a:pt x="750788" y="18288"/>
                </a:cubicBezTo>
                <a:cubicBezTo>
                  <a:pt x="450483" y="36911"/>
                  <a:pt x="293781" y="22900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343400" h="18288" stroke="0" extrusionOk="0">
                <a:moveTo>
                  <a:pt x="0" y="0"/>
                </a:moveTo>
                <a:cubicBezTo>
                  <a:pt x="212719" y="-28531"/>
                  <a:pt x="340561" y="-1164"/>
                  <a:pt x="577052" y="0"/>
                </a:cubicBezTo>
                <a:cubicBezTo>
                  <a:pt x="813543" y="1164"/>
                  <a:pt x="866967" y="-9376"/>
                  <a:pt x="1067235" y="0"/>
                </a:cubicBezTo>
                <a:cubicBezTo>
                  <a:pt x="1267503" y="9376"/>
                  <a:pt x="1485778" y="-20470"/>
                  <a:pt x="1774589" y="0"/>
                </a:cubicBezTo>
                <a:cubicBezTo>
                  <a:pt x="2063400" y="20470"/>
                  <a:pt x="2090152" y="-14502"/>
                  <a:pt x="2351641" y="0"/>
                </a:cubicBezTo>
                <a:cubicBezTo>
                  <a:pt x="2613130" y="14502"/>
                  <a:pt x="2802864" y="19125"/>
                  <a:pt x="2928693" y="0"/>
                </a:cubicBezTo>
                <a:cubicBezTo>
                  <a:pt x="3054522" y="-19125"/>
                  <a:pt x="3482611" y="-2038"/>
                  <a:pt x="3636046" y="0"/>
                </a:cubicBezTo>
                <a:cubicBezTo>
                  <a:pt x="3789481" y="2038"/>
                  <a:pt x="4012363" y="973"/>
                  <a:pt x="4343400" y="0"/>
                </a:cubicBezTo>
                <a:cubicBezTo>
                  <a:pt x="4342514" y="5429"/>
                  <a:pt x="4344221" y="14046"/>
                  <a:pt x="4343400" y="18288"/>
                </a:cubicBezTo>
                <a:cubicBezTo>
                  <a:pt x="4078870" y="-6138"/>
                  <a:pt x="4015967" y="29658"/>
                  <a:pt x="3809782" y="18288"/>
                </a:cubicBezTo>
                <a:cubicBezTo>
                  <a:pt x="3603597" y="6918"/>
                  <a:pt x="3495552" y="24439"/>
                  <a:pt x="3189297" y="18288"/>
                </a:cubicBezTo>
                <a:cubicBezTo>
                  <a:pt x="2883042" y="12137"/>
                  <a:pt x="2850610" y="32583"/>
                  <a:pt x="2568811" y="18288"/>
                </a:cubicBezTo>
                <a:cubicBezTo>
                  <a:pt x="2287012" y="3993"/>
                  <a:pt x="2279820" y="23580"/>
                  <a:pt x="1991759" y="18288"/>
                </a:cubicBezTo>
                <a:cubicBezTo>
                  <a:pt x="1703698" y="12996"/>
                  <a:pt x="1616455" y="23157"/>
                  <a:pt x="1284405" y="18288"/>
                </a:cubicBezTo>
                <a:cubicBezTo>
                  <a:pt x="952355" y="13419"/>
                  <a:pt x="783530" y="16053"/>
                  <a:pt x="577052" y="18288"/>
                </a:cubicBezTo>
                <a:cubicBezTo>
                  <a:pt x="370574" y="20523"/>
                  <a:pt x="173929" y="519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8AC2F2-B6DB-1647-92AF-C4244FC67B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863" y="3010809"/>
            <a:ext cx="6213400" cy="3834486"/>
          </a:xfrm>
        </p:spPr>
        <p:txBody>
          <a:bodyPr>
            <a:normAutofit lnSpcReduction="10000"/>
          </a:bodyPr>
          <a:lstStyle/>
          <a:p>
            <a:r>
              <a:rPr lang="en-GB" sz="2000" dirty="0"/>
              <a:t>Germany had to accept full responsibility for the war under Clause 231: </a:t>
            </a:r>
            <a:r>
              <a:rPr lang="en-GB" sz="2000" dirty="0">
                <a:solidFill>
                  <a:schemeClr val="accent3"/>
                </a:solidFill>
              </a:rPr>
              <a:t>the ‘War Guilt Clause’</a:t>
            </a:r>
          </a:p>
          <a:p>
            <a:r>
              <a:rPr lang="en-GB" sz="2000" dirty="0"/>
              <a:t>Territorial losses: </a:t>
            </a:r>
          </a:p>
          <a:p>
            <a:pPr lvl="1"/>
            <a:r>
              <a:rPr lang="en-GB" sz="2000" dirty="0"/>
              <a:t>In Europe: Germany lost 13% of its European territory</a:t>
            </a:r>
          </a:p>
          <a:p>
            <a:pPr lvl="1"/>
            <a:r>
              <a:rPr lang="en-GB" sz="2000" dirty="0"/>
              <a:t>Outside Europe: Germany lost all its colonies</a:t>
            </a:r>
          </a:p>
          <a:p>
            <a:pPr lvl="1"/>
            <a:r>
              <a:rPr lang="en-GB" sz="2000" dirty="0"/>
              <a:t>Overall: Germany lost </a:t>
            </a:r>
            <a:r>
              <a:rPr lang="en-GB" sz="2000" dirty="0">
                <a:solidFill>
                  <a:schemeClr val="accent3"/>
                </a:solidFill>
              </a:rPr>
              <a:t>approx. 7 million people</a:t>
            </a:r>
          </a:p>
          <a:p>
            <a:r>
              <a:rPr lang="en-GB" sz="2000" dirty="0"/>
              <a:t>Reparations: 132 billion gold marks </a:t>
            </a:r>
            <a:r>
              <a:rPr lang="en-GB" sz="2000" dirty="0">
                <a:solidFill>
                  <a:schemeClr val="accent3"/>
                </a:solidFill>
              </a:rPr>
              <a:t>= $269 billion today</a:t>
            </a:r>
          </a:p>
          <a:p>
            <a:r>
              <a:rPr lang="en-GB" sz="2000" dirty="0"/>
              <a:t>Military restrictions: the Rhineland became a demilitarised zone (no German military was allowed there) and the German military was </a:t>
            </a:r>
            <a:r>
              <a:rPr lang="en-GB" sz="2000" dirty="0">
                <a:solidFill>
                  <a:schemeClr val="accent3"/>
                </a:solidFill>
              </a:rPr>
              <a:t>limited</a:t>
            </a:r>
            <a:r>
              <a:rPr lang="en-GB" sz="2000" dirty="0"/>
              <a:t> to 100,000 soldiers and 15,000 sailors</a:t>
            </a:r>
          </a:p>
          <a:p>
            <a:endParaRPr lang="en-GB" sz="1800" dirty="0"/>
          </a:p>
        </p:txBody>
      </p:sp>
      <p:pic>
        <p:nvPicPr>
          <p:cNvPr id="4" name="Picture 2" descr="German territorial losses, Treaty of Versailles, 1919 | Holocaust  Encyclopedia">
            <a:extLst>
              <a:ext uri="{FF2B5EF4-FFF2-40B4-BE49-F238E27FC236}">
                <a16:creationId xmlns:a16="http://schemas.microsoft.com/office/drawing/2014/main" id="{93F8DA58-398D-BB4E-858C-386DFBC48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046674" y="2921881"/>
            <a:ext cx="4864481" cy="3192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FEC114B-C219-EE4B-861B-445BA6DA5532}"/>
              </a:ext>
            </a:extLst>
          </p:cNvPr>
          <p:cNvCxnSpPr>
            <a:cxnSpLocks/>
          </p:cNvCxnSpPr>
          <p:nvPr/>
        </p:nvCxnSpPr>
        <p:spPr>
          <a:xfrm flipV="1">
            <a:off x="6215270" y="4871553"/>
            <a:ext cx="1377060" cy="1091925"/>
          </a:xfrm>
          <a:prstGeom prst="straightConnector1">
            <a:avLst/>
          </a:prstGeom>
          <a:ln w="381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05984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2FFDC1-E9AB-F440-8071-4AB161982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036" y="301996"/>
            <a:ext cx="10515600" cy="1325563"/>
          </a:xfrm>
        </p:spPr>
        <p:txBody>
          <a:bodyPr>
            <a:normAutofit/>
          </a:bodyPr>
          <a:lstStyle/>
          <a:p>
            <a:r>
              <a:rPr lang="en-GB" sz="5400" dirty="0"/>
              <a:t>The League of Nations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C8D806-5AA6-874C-97CB-E9E7080CCA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036" y="3601277"/>
            <a:ext cx="8817914" cy="4251960"/>
          </a:xfrm>
        </p:spPr>
        <p:txBody>
          <a:bodyPr>
            <a:normAutofit/>
          </a:bodyPr>
          <a:lstStyle/>
          <a:p>
            <a:r>
              <a:rPr lang="en-GB" sz="2600" dirty="0"/>
              <a:t>The League of Nations was an international organisation set up with the primary aim of avoiding another world war </a:t>
            </a:r>
          </a:p>
          <a:p>
            <a:r>
              <a:rPr lang="en-GB" sz="2600" dirty="0"/>
              <a:t>The idea was that countries would settle disputes by </a:t>
            </a:r>
            <a:r>
              <a:rPr lang="en-GB" sz="2600" b="1" dirty="0">
                <a:solidFill>
                  <a:schemeClr val="accent3"/>
                </a:solidFill>
              </a:rPr>
              <a:t>negotiating</a:t>
            </a:r>
            <a:r>
              <a:rPr lang="en-GB" sz="2600" dirty="0"/>
              <a:t>, and they would also commit to </a:t>
            </a:r>
            <a:r>
              <a:rPr lang="en-GB" sz="2600" b="1" dirty="0">
                <a:solidFill>
                  <a:schemeClr val="accent3"/>
                </a:solidFill>
              </a:rPr>
              <a:t>disarmament</a:t>
            </a:r>
            <a:r>
              <a:rPr lang="en-GB" sz="2600" dirty="0"/>
              <a:t> (reducing their weapons)</a:t>
            </a:r>
          </a:p>
          <a:p>
            <a:r>
              <a:rPr lang="en-GB" sz="2600" dirty="0"/>
              <a:t>One of the key individuals behind this was US President </a:t>
            </a:r>
            <a:r>
              <a:rPr lang="en-GB" sz="2600" b="1" dirty="0">
                <a:solidFill>
                  <a:schemeClr val="accent3"/>
                </a:solidFill>
              </a:rPr>
              <a:t>Woodrow Wilson</a:t>
            </a:r>
            <a:r>
              <a:rPr lang="en-GB" sz="2600" dirty="0"/>
              <a:t>. Wilson believed in </a:t>
            </a:r>
            <a:r>
              <a:rPr lang="en-GB" sz="2600" b="1" dirty="0">
                <a:solidFill>
                  <a:schemeClr val="accent3"/>
                </a:solidFill>
              </a:rPr>
              <a:t>self-determination</a:t>
            </a:r>
            <a:endParaRPr lang="en-GB" sz="2600" b="1" dirty="0">
              <a:solidFill>
                <a:schemeClr val="accent3"/>
              </a:solidFill>
              <a:latin typeface="Courier" pitchFamily="2" charset="0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097DA38-3A9D-194D-8A95-326682A67AF7}"/>
              </a:ext>
            </a:extLst>
          </p:cNvPr>
          <p:cNvSpPr txBox="1">
            <a:spLocks/>
          </p:cNvSpPr>
          <p:nvPr/>
        </p:nvSpPr>
        <p:spPr>
          <a:xfrm>
            <a:off x="669036" y="2062076"/>
            <a:ext cx="8817914" cy="4251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600" dirty="0">
                <a:solidFill>
                  <a:schemeClr val="accent3"/>
                </a:solidFill>
              </a:rPr>
              <a:t>The establishment of the League of Nations was another important consequence of WWI. Have you come across the League of Nations before? What can you remember about this organisation?</a:t>
            </a:r>
          </a:p>
        </p:txBody>
      </p:sp>
      <p:pic>
        <p:nvPicPr>
          <p:cNvPr id="4100" name="Picture 4" descr="Woodrow Wilson - Wikipedia">
            <a:extLst>
              <a:ext uri="{FF2B5EF4-FFF2-40B4-BE49-F238E27FC236}">
                <a16:creationId xmlns:a16="http://schemas.microsoft.com/office/drawing/2014/main" id="{8377C1CD-8D83-7C4F-B467-C09759C6A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10632" y="3972547"/>
            <a:ext cx="1912332" cy="2610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League of Nations - Wikipedia">
            <a:extLst>
              <a:ext uri="{FF2B5EF4-FFF2-40B4-BE49-F238E27FC236}">
                <a16:creationId xmlns:a16="http://schemas.microsoft.com/office/drawing/2014/main" id="{4FE2E07F-87BF-0A47-96A1-CE2FDBF2D312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851542" y="1945711"/>
            <a:ext cx="1599501" cy="17745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2966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5AC1364A-3E3D-4F0D-8776-78AF3A270D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BB8842-EFCA-2245-B15A-8D48CED4A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7501" y="329184"/>
            <a:ext cx="6755626" cy="1783080"/>
          </a:xfrm>
        </p:spPr>
        <p:txBody>
          <a:bodyPr anchor="b">
            <a:normAutofit/>
          </a:bodyPr>
          <a:lstStyle/>
          <a:p>
            <a:r>
              <a:rPr lang="en-GB" sz="5400" dirty="0"/>
              <a:t>But what did this mean for </a:t>
            </a:r>
            <a:r>
              <a:rPr lang="en-GB" sz="5400" dirty="0">
                <a:solidFill>
                  <a:srgbClr val="CE9EE8"/>
                </a:solidFill>
              </a:rPr>
              <a:t>Palestine-Israel</a:t>
            </a:r>
            <a:r>
              <a:rPr lang="en-GB" sz="5400" dirty="0"/>
              <a:t>?</a:t>
            </a:r>
          </a:p>
        </p:txBody>
      </p:sp>
      <p:sp>
        <p:nvSpPr>
          <p:cNvPr id="21" name="sketchy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7494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967240-08A8-1E4A-B400-0B4EA215A9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9192" y="2850869"/>
            <a:ext cx="7089706" cy="4025206"/>
          </a:xfrm>
        </p:spPr>
        <p:txBody>
          <a:bodyPr>
            <a:normAutofit/>
          </a:bodyPr>
          <a:lstStyle/>
          <a:p>
            <a:r>
              <a:rPr lang="en-GB" sz="2400" dirty="0"/>
              <a:t>Before WWI, Palestine-Israel was part of the Ottoman Empire</a:t>
            </a:r>
          </a:p>
          <a:p>
            <a:r>
              <a:rPr lang="en-GB" sz="2400" dirty="0"/>
              <a:t>The Ottoman Empire had joined the war on the side of the Central powers including Germany in October 1914</a:t>
            </a:r>
          </a:p>
          <a:p>
            <a:r>
              <a:rPr lang="en-GB" sz="2400" dirty="0"/>
              <a:t>When the Central powers were defeated, who was going to govern the territories of the former Ottoman Empire?</a:t>
            </a:r>
          </a:p>
          <a:p>
            <a:r>
              <a:rPr lang="en-GB" sz="2400" dirty="0"/>
              <a:t>The League of Nations discussed this and came up with the idea of </a:t>
            </a:r>
            <a:r>
              <a:rPr lang="en-GB" sz="2400" dirty="0">
                <a:solidFill>
                  <a:schemeClr val="accent3"/>
                </a:solidFill>
              </a:rPr>
              <a:t>the Mandates system</a:t>
            </a:r>
          </a:p>
        </p:txBody>
      </p:sp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231590EA-6CBF-0A40-B5AD-65BAE55D84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91" y="3525812"/>
            <a:ext cx="2391366" cy="3268200"/>
          </a:xfrm>
          <a:prstGeom prst="rect">
            <a:avLst/>
          </a:prstGeom>
        </p:spPr>
      </p:pic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B7C5C4D-DD8B-784C-BE75-BBA9823A8C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63200">
            <a:off x="1429947" y="1930761"/>
            <a:ext cx="3200239" cy="1681191"/>
          </a:xfrm>
          <a:prstGeom prst="rect">
            <a:avLst/>
          </a:prstGeom>
        </p:spPr>
      </p:pic>
      <p:pic>
        <p:nvPicPr>
          <p:cNvPr id="11" name="Picture 10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50213EC9-50E6-4148-A0E9-E8BBF78F4B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908929">
            <a:off x="134519" y="264574"/>
            <a:ext cx="2987506" cy="164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6331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1387</TotalTime>
  <Words>1864</Words>
  <Application>Microsoft Macintosh PowerPoint</Application>
  <PresentationFormat>Widescreen</PresentationFormat>
  <Paragraphs>143</Paragraphs>
  <Slides>23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Courier</vt:lpstr>
      <vt:lpstr>Office Theme</vt:lpstr>
      <vt:lpstr>Why did Britain govern Palestine-Israel between 1920 and 1948?</vt:lpstr>
      <vt:lpstr>Learning objectives</vt:lpstr>
      <vt:lpstr>Recap</vt:lpstr>
      <vt:lpstr>4a. Keywords</vt:lpstr>
      <vt:lpstr>PowerPoint Presentation</vt:lpstr>
      <vt:lpstr>Starter activity</vt:lpstr>
      <vt:lpstr>The Treaty of Versailles’ consequences for Germany</vt:lpstr>
      <vt:lpstr>The League of Nations</vt:lpstr>
      <vt:lpstr>But what did this mean for Palestine-Israel?</vt:lpstr>
      <vt:lpstr>The Mandates system</vt:lpstr>
      <vt:lpstr>PowerPoint Presentation</vt:lpstr>
      <vt:lpstr>The Middle East Mandates</vt:lpstr>
      <vt:lpstr>The Middle East Mandates</vt:lpstr>
      <vt:lpstr>PowerPoint Presentation</vt:lpstr>
      <vt:lpstr>PowerPoint Presentation</vt:lpstr>
      <vt:lpstr> …but what had Britain already promised?</vt:lpstr>
      <vt:lpstr> …but what had Britain already promised?</vt:lpstr>
      <vt:lpstr> …but what had Britain already promised?</vt:lpstr>
      <vt:lpstr> …but what had Britain already promised?</vt:lpstr>
      <vt:lpstr>PowerPoint Presentation</vt:lpstr>
      <vt:lpstr>The text of the Balfour Declaration was incorporated into Britain’s Mandate for Palestine  We’ll discuss what this meant for the nature of Britain’s governance of Palestine next lesson </vt:lpstr>
      <vt:lpstr>Homework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British Mandate </dc:title>
  <dc:creator>Kelsted, Charlotte</dc:creator>
  <cp:lastModifiedBy>Kelsted, Charlotte</cp:lastModifiedBy>
  <cp:revision>421</cp:revision>
  <dcterms:created xsi:type="dcterms:W3CDTF">2021-08-23T13:08:53Z</dcterms:created>
  <dcterms:modified xsi:type="dcterms:W3CDTF">2021-10-08T13:48:45Z</dcterms:modified>
</cp:coreProperties>
</file>